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12192000"/>
  <p:notesSz cx="6858000" cy="9144000"/>
  <p:embeddedFontLst>
    <p:embeddedFont>
      <p:font typeface="Arial Black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8BABCB-F795-4BBC-8219-D9A2792B69B6}">
  <a:tblStyle styleId="{438BABCB-F795-4BBC-8219-D9A2792B69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ArialBlack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45a84a90a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45a84a90a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c45a84a90a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d1a3cf6df_1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9d1a3cf6df_1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c42cd003f1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c42cd003f1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c42cd003f1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c42cd003f1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42cd003f1_0_1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c42cd003f1_0_1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c42cd003f1_0_1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c5f9199edc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c5f9199edc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c5f9199edc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c5f9199edc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d51e140b15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d51e140b15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d51e140b15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c6b7e8e8fe_9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c6b7e8e8fe_9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c6b7e8e8fe_9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3edef275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a3edef275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c42cd003f1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c42cd003f1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ae2a823b3f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ae2a823b3f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gae2a823b3f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c5f9199edc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c5f9199edc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c5f9199edc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5f9199edc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gc5f9199edc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6b7e8e8fe_2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6b7e8e8fe_2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c6b7e8e8fe_2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45a84a90a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45a84a90a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c45a84a90a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45a84a90a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45a84a90a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c45a84a90a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45a84a90a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45a84a90a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c45a84a90a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45a84a90a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45a84a90a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c45a84a90a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927"/>
            <a:ext cx="12192001" cy="685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77" y="180623"/>
            <a:ext cx="3830951" cy="2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type="ctrTitle"/>
          </p:nvPr>
        </p:nvSpPr>
        <p:spPr>
          <a:xfrm>
            <a:off x="1524000" y="2750127"/>
            <a:ext cx="9144000" cy="1351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6000"/>
              <a:buFont typeface="Arial Black"/>
              <a:buNone/>
              <a:defRPr b="1" i="0" sz="6000">
                <a:solidFill>
                  <a:srgbClr val="393E9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524000" y="4193708"/>
            <a:ext cx="9144000" cy="558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None/>
              <a:defRPr i="1" sz="24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2" type="body"/>
          </p:nvPr>
        </p:nvSpPr>
        <p:spPr>
          <a:xfrm>
            <a:off x="1524000" y="6033858"/>
            <a:ext cx="9144000" cy="222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AF9B"/>
              </a:buClr>
              <a:buSzPts val="1050"/>
              <a:buFont typeface="Arial"/>
              <a:buNone/>
              <a:defRPr sz="105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3" type="body"/>
          </p:nvPr>
        </p:nvSpPr>
        <p:spPr>
          <a:xfrm>
            <a:off x="1524000" y="5067129"/>
            <a:ext cx="9144000" cy="222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AF9B"/>
              </a:buClr>
              <a:buSzPts val="1400"/>
              <a:buFont typeface="Arial"/>
              <a:buNone/>
              <a:defRPr sz="14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0090" y="596162"/>
            <a:ext cx="3551811" cy="146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73469" y="868733"/>
            <a:ext cx="2924220" cy="91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longside large image">
  <p:cSld name="Text alongside large imag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927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idx="1" type="body"/>
          </p:nvPr>
        </p:nvSpPr>
        <p:spPr>
          <a:xfrm>
            <a:off x="838200" y="1734671"/>
            <a:ext cx="3821206" cy="4442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  <a:defRPr sz="24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8AF9B"/>
              </a:buClr>
              <a:buSzPts val="2000"/>
              <a:buFont typeface="Arial"/>
              <a:buNone/>
              <a:defRPr sz="20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F3B"/>
              </a:buClr>
              <a:buSzPts val="1800"/>
              <a:buFont typeface="Arial"/>
              <a:buNone/>
              <a:defRPr sz="1800">
                <a:solidFill>
                  <a:srgbClr val="F28F3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E91"/>
              </a:buClr>
              <a:buSzPts val="1600"/>
              <a:buFont typeface="Arial"/>
              <a:buNone/>
              <a:defRPr sz="1600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E91"/>
              </a:buClr>
              <a:buSzPts val="1600"/>
              <a:buFont typeface="Arial"/>
              <a:buNone/>
              <a:defRPr sz="1600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/>
          <p:nvPr>
            <p:ph idx="2" type="pic"/>
          </p:nvPr>
        </p:nvSpPr>
        <p:spPr>
          <a:xfrm>
            <a:off x="4948238" y="1735138"/>
            <a:ext cx="6405562" cy="4420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3E9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4035135" y="62739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3" type="body"/>
          </p:nvPr>
        </p:nvSpPr>
        <p:spPr>
          <a:xfrm>
            <a:off x="838200" y="1029541"/>
            <a:ext cx="10515600" cy="5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  <a:defRPr i="1" sz="24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4400"/>
              <a:buFont typeface="Arial Black"/>
              <a:buNone/>
              <a:defRPr b="1" i="0">
                <a:solidFill>
                  <a:srgbClr val="393E9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(two text columns)">
  <p:cSld name="Comparison (two text columns)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927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>
            <p:ph idx="1" type="body"/>
          </p:nvPr>
        </p:nvSpPr>
        <p:spPr>
          <a:xfrm>
            <a:off x="838200" y="1734671"/>
            <a:ext cx="5181600" cy="4442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  <a:defRPr sz="24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8AF9B"/>
              </a:buClr>
              <a:buSzPts val="2000"/>
              <a:buFont typeface="Arial"/>
              <a:buNone/>
              <a:defRPr sz="20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F3B"/>
              </a:buClr>
              <a:buSzPts val="1800"/>
              <a:buFont typeface="Arial"/>
              <a:buNone/>
              <a:defRPr sz="1800">
                <a:solidFill>
                  <a:srgbClr val="F28F3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E91"/>
              </a:buClr>
              <a:buSzPts val="1600"/>
              <a:buFont typeface="Arial"/>
              <a:buNone/>
              <a:defRPr sz="1600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E91"/>
              </a:buClr>
              <a:buSzPts val="1600"/>
              <a:buFont typeface="Arial"/>
              <a:buNone/>
              <a:defRPr sz="1600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2" type="body"/>
          </p:nvPr>
        </p:nvSpPr>
        <p:spPr>
          <a:xfrm>
            <a:off x="6172200" y="1734671"/>
            <a:ext cx="5181600" cy="4442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  <a:defRPr sz="24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8AF9B"/>
              </a:buClr>
              <a:buSzPts val="2000"/>
              <a:buFont typeface="Arial"/>
              <a:buNone/>
              <a:defRPr sz="20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F3B"/>
              </a:buClr>
              <a:buSzPts val="1800"/>
              <a:buFont typeface="Arial"/>
              <a:buNone/>
              <a:defRPr sz="1800">
                <a:solidFill>
                  <a:srgbClr val="F28F3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E91"/>
              </a:buClr>
              <a:buSzPts val="1600"/>
              <a:buFont typeface="Arial"/>
              <a:buNone/>
              <a:defRPr sz="1600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E91"/>
              </a:buClr>
              <a:buSzPts val="1600"/>
              <a:buFont typeface="Arial"/>
              <a:buNone/>
              <a:defRPr sz="1600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4035135" y="62739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3" type="body"/>
          </p:nvPr>
        </p:nvSpPr>
        <p:spPr>
          <a:xfrm>
            <a:off x="838200" y="1029541"/>
            <a:ext cx="10515600" cy="5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  <a:defRPr i="1" sz="24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4400"/>
              <a:buFont typeface="Arial Black"/>
              <a:buNone/>
              <a:defRPr b="1" i="0">
                <a:solidFill>
                  <a:srgbClr val="393E9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slide image">
  <p:cSld name="Full-slide imag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927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>
            <p:ph idx="1" type="body"/>
          </p:nvPr>
        </p:nvSpPr>
        <p:spPr>
          <a:xfrm>
            <a:off x="838200" y="1029541"/>
            <a:ext cx="10515600" cy="5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  <a:defRPr i="1" sz="24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"/>
          <p:cNvSpPr/>
          <p:nvPr>
            <p:ph idx="2" type="pic"/>
          </p:nvPr>
        </p:nvSpPr>
        <p:spPr>
          <a:xfrm>
            <a:off x="838200" y="1706879"/>
            <a:ext cx="10515600" cy="4649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3E9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>
            <a:off x="4035135" y="62739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4400"/>
              <a:buFont typeface="Arial Black"/>
              <a:buNone/>
              <a:defRPr b="1" i="0">
                <a:solidFill>
                  <a:srgbClr val="393E9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">
  <p:cSld name="Standard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927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4400"/>
              <a:buFont typeface="Arial Black"/>
              <a:buNone/>
              <a:defRPr b="1" i="0">
                <a:solidFill>
                  <a:srgbClr val="393E9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748145" y="1825624"/>
            <a:ext cx="10688781" cy="4921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  <a:defRPr sz="24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8AF9B"/>
              </a:buClr>
              <a:buSzPts val="2000"/>
              <a:buFont typeface="Arial"/>
              <a:buNone/>
              <a:defRPr sz="20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F3B"/>
              </a:buClr>
              <a:buSzPts val="1800"/>
              <a:buFont typeface="Arial"/>
              <a:buNone/>
              <a:defRPr sz="1800">
                <a:solidFill>
                  <a:srgbClr val="F28F3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E91"/>
              </a:buClr>
              <a:buSzPts val="1600"/>
              <a:buFont typeface="Arial"/>
              <a:buNone/>
              <a:defRPr sz="1600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E91"/>
              </a:buClr>
              <a:buSzPts val="1600"/>
              <a:buFont typeface="Arial"/>
              <a:buNone/>
              <a:defRPr sz="1600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838200" y="1028700"/>
            <a:ext cx="105156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  <a:defRPr i="1" sz="24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4035135" y="62739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longside two images">
  <p:cSld name="Text alongside two image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927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/>
          <p:nvPr>
            <p:ph idx="1" type="body"/>
          </p:nvPr>
        </p:nvSpPr>
        <p:spPr>
          <a:xfrm>
            <a:off x="839788" y="1681163"/>
            <a:ext cx="5157787" cy="4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  <a:defRPr sz="24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7DBF"/>
              </a:buClr>
              <a:buSzPts val="2000"/>
              <a:buFont typeface="Arial"/>
              <a:buNone/>
              <a:defRPr sz="20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F3B"/>
              </a:buClr>
              <a:buSzPts val="1800"/>
              <a:buFont typeface="Arial"/>
              <a:buNone/>
              <a:defRPr sz="1800">
                <a:solidFill>
                  <a:srgbClr val="F28F3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E91"/>
              </a:buClr>
              <a:buSzPts val="1600"/>
              <a:buFont typeface="Arial"/>
              <a:buNone/>
              <a:defRPr sz="1600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E91"/>
              </a:buClr>
              <a:buSzPts val="1600"/>
              <a:buFont typeface="Arial"/>
              <a:buNone/>
              <a:defRPr sz="1600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7"/>
          <p:cNvSpPr/>
          <p:nvPr>
            <p:ph idx="2" type="pic"/>
          </p:nvPr>
        </p:nvSpPr>
        <p:spPr>
          <a:xfrm>
            <a:off x="6513512" y="1654549"/>
            <a:ext cx="4840288" cy="209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3E9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7"/>
          <p:cNvSpPr/>
          <p:nvPr>
            <p:ph idx="3" type="pic"/>
          </p:nvPr>
        </p:nvSpPr>
        <p:spPr>
          <a:xfrm>
            <a:off x="6513512" y="4072310"/>
            <a:ext cx="4840288" cy="209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3E9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4035135" y="62739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4" type="body"/>
          </p:nvPr>
        </p:nvSpPr>
        <p:spPr>
          <a:xfrm>
            <a:off x="838200" y="1029541"/>
            <a:ext cx="10515600" cy="5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  <a:defRPr i="1" sz="24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4400"/>
              <a:buFont typeface="Arial Black"/>
              <a:buNone/>
              <a:defRPr b="1" i="0">
                <a:solidFill>
                  <a:srgbClr val="393E9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images below">
  <p:cSld name="Text with images below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927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8"/>
          <p:cNvSpPr txBox="1"/>
          <p:nvPr>
            <p:ph idx="1" type="body"/>
          </p:nvPr>
        </p:nvSpPr>
        <p:spPr>
          <a:xfrm>
            <a:off x="839788" y="1681162"/>
            <a:ext cx="5103812" cy="1820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  <a:defRPr sz="24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8AF9B"/>
              </a:buClr>
              <a:buSzPts val="2000"/>
              <a:buFont typeface="Arial"/>
              <a:buNone/>
              <a:defRPr sz="20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F3B"/>
              </a:buClr>
              <a:buSzPts val="1800"/>
              <a:buFont typeface="Arial"/>
              <a:buNone/>
              <a:defRPr sz="1800">
                <a:solidFill>
                  <a:srgbClr val="F28F3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E91"/>
              </a:buClr>
              <a:buSzPts val="1600"/>
              <a:buFont typeface="Arial"/>
              <a:buNone/>
              <a:defRPr sz="1600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E91"/>
              </a:buClr>
              <a:buSzPts val="1600"/>
              <a:buFont typeface="Arial"/>
              <a:buNone/>
              <a:defRPr sz="1600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8"/>
          <p:cNvSpPr/>
          <p:nvPr>
            <p:ph idx="2" type="pic"/>
          </p:nvPr>
        </p:nvSpPr>
        <p:spPr>
          <a:xfrm>
            <a:off x="836612" y="3879477"/>
            <a:ext cx="5106988" cy="2343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3E9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3" type="body"/>
          </p:nvPr>
        </p:nvSpPr>
        <p:spPr>
          <a:xfrm>
            <a:off x="6249988" y="1681162"/>
            <a:ext cx="5103812" cy="1820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  <a:defRPr sz="24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8AF9B"/>
              </a:buClr>
              <a:buSzPts val="2000"/>
              <a:buFont typeface="Arial"/>
              <a:buNone/>
              <a:defRPr sz="20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F3B"/>
              </a:buClr>
              <a:buSzPts val="1800"/>
              <a:buFont typeface="Arial"/>
              <a:buNone/>
              <a:defRPr sz="1800">
                <a:solidFill>
                  <a:srgbClr val="F28F3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E91"/>
              </a:buClr>
              <a:buSzPts val="1600"/>
              <a:buFont typeface="Arial"/>
              <a:buNone/>
              <a:defRPr sz="1600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E91"/>
              </a:buClr>
              <a:buSzPts val="1600"/>
              <a:buFont typeface="Arial"/>
              <a:buNone/>
              <a:defRPr sz="1600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8"/>
          <p:cNvSpPr/>
          <p:nvPr>
            <p:ph idx="4" type="pic"/>
          </p:nvPr>
        </p:nvSpPr>
        <p:spPr>
          <a:xfrm>
            <a:off x="6249988" y="3879477"/>
            <a:ext cx="5106988" cy="2343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3E9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93E9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100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8"/>
          <p:cNvSpPr txBox="1"/>
          <p:nvPr>
            <p:ph idx="11" type="ftr"/>
          </p:nvPr>
        </p:nvSpPr>
        <p:spPr>
          <a:xfrm>
            <a:off x="4035135" y="62739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5" type="body"/>
          </p:nvPr>
        </p:nvSpPr>
        <p:spPr>
          <a:xfrm>
            <a:off x="838200" y="1029541"/>
            <a:ext cx="10515600" cy="5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  <a:defRPr i="1" sz="24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4400"/>
              <a:buFont typeface="Arial Black"/>
              <a:buNone/>
              <a:defRPr b="1" i="0">
                <a:solidFill>
                  <a:srgbClr val="393E9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o formatting)">
  <p:cSld name="Blank (no formatting)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48145" y="1825624"/>
            <a:ext cx="10688781" cy="4921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11142518" y="6334919"/>
            <a:ext cx="4225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18AF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5135" y="62739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18AF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3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Relationship Id="rId4" Type="http://schemas.openxmlformats.org/officeDocument/2006/relationships/image" Target="../media/image39.jpg"/><Relationship Id="rId9" Type="http://schemas.openxmlformats.org/officeDocument/2006/relationships/image" Target="../media/image45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75.png"/><Relationship Id="rId8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7.png"/><Relationship Id="rId10" Type="http://schemas.openxmlformats.org/officeDocument/2006/relationships/image" Target="../media/image49.png"/><Relationship Id="rId13" Type="http://schemas.openxmlformats.org/officeDocument/2006/relationships/image" Target="../media/image46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Relationship Id="rId4" Type="http://schemas.openxmlformats.org/officeDocument/2006/relationships/image" Target="../media/image42.jpg"/><Relationship Id="rId9" Type="http://schemas.openxmlformats.org/officeDocument/2006/relationships/image" Target="../media/image48.png"/><Relationship Id="rId14" Type="http://schemas.openxmlformats.org/officeDocument/2006/relationships/image" Target="../media/image45.png"/><Relationship Id="rId5" Type="http://schemas.openxmlformats.org/officeDocument/2006/relationships/image" Target="../media/image38.png"/><Relationship Id="rId6" Type="http://schemas.openxmlformats.org/officeDocument/2006/relationships/image" Target="../media/image41.png"/><Relationship Id="rId7" Type="http://schemas.openxmlformats.org/officeDocument/2006/relationships/image" Target="../media/image74.png"/><Relationship Id="rId8" Type="http://schemas.openxmlformats.org/officeDocument/2006/relationships/image" Target="../media/image4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ctuysuz@cern.ch" TargetMode="External"/><Relationship Id="rId4" Type="http://schemas.openxmlformats.org/officeDocument/2006/relationships/image" Target="../media/image42.jpg"/><Relationship Id="rId5" Type="http://schemas.openxmlformats.org/officeDocument/2006/relationships/image" Target="../media/image38.png"/><Relationship Id="rId6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1.png"/><Relationship Id="rId4" Type="http://schemas.openxmlformats.org/officeDocument/2006/relationships/image" Target="../media/image50.png"/><Relationship Id="rId5" Type="http://schemas.openxmlformats.org/officeDocument/2006/relationships/image" Target="../media/image57.png"/><Relationship Id="rId6" Type="http://schemas.openxmlformats.org/officeDocument/2006/relationships/hyperlink" Target="https://exatrkx.github.i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5.png"/><Relationship Id="rId4" Type="http://schemas.openxmlformats.org/officeDocument/2006/relationships/image" Target="../media/image62.png"/><Relationship Id="rId5" Type="http://schemas.openxmlformats.org/officeDocument/2006/relationships/image" Target="../media/image64.png"/><Relationship Id="rId6" Type="http://schemas.openxmlformats.org/officeDocument/2006/relationships/image" Target="../media/image6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6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3.png"/><Relationship Id="rId4" Type="http://schemas.openxmlformats.org/officeDocument/2006/relationships/image" Target="../media/image63.png"/><Relationship Id="rId5" Type="http://schemas.openxmlformats.org/officeDocument/2006/relationships/image" Target="../media/image6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7.png"/><Relationship Id="rId4" Type="http://schemas.openxmlformats.org/officeDocument/2006/relationships/image" Target="../media/image5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58.png"/><Relationship Id="rId5" Type="http://schemas.openxmlformats.org/officeDocument/2006/relationships/image" Target="../media/image25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ctrTitle"/>
          </p:nvPr>
        </p:nvSpPr>
        <p:spPr>
          <a:xfrm>
            <a:off x="1524000" y="2204349"/>
            <a:ext cx="9144000" cy="19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600"/>
              <a:buFont typeface="Arial Black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Hybrid Quantum-Classical Graph Neural Networks for Track Reconstruction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93E91"/>
              </a:buClr>
              <a:buSzPts val="3600"/>
              <a:buFont typeface="Arial Black"/>
              <a:buNone/>
            </a:pPr>
            <a:r>
              <a:t/>
            </a:r>
            <a:endParaRPr sz="3600"/>
          </a:p>
        </p:txBody>
      </p:sp>
      <p:sp>
        <p:nvSpPr>
          <p:cNvPr id="78" name="Google Shape;78;p10"/>
          <p:cNvSpPr txBox="1"/>
          <p:nvPr>
            <p:ph idx="3" type="body"/>
          </p:nvPr>
        </p:nvSpPr>
        <p:spPr>
          <a:xfrm>
            <a:off x="1524000" y="5299976"/>
            <a:ext cx="9144000" cy="12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AF9B"/>
              </a:buClr>
              <a:buSzPts val="1400"/>
              <a:buFont typeface="Arial"/>
              <a:buNone/>
            </a:pPr>
            <a:r>
              <a:rPr lang="en-US"/>
              <a:t>Cenk Tüysüz</a:t>
            </a:r>
            <a:r>
              <a:rPr baseline="30000" lang="en-US"/>
              <a:t>1</a:t>
            </a:r>
            <a:r>
              <a:rPr lang="en-US"/>
              <a:t>, Carla Rieger</a:t>
            </a:r>
            <a:r>
              <a:rPr baseline="30000" lang="en-US"/>
              <a:t>2</a:t>
            </a:r>
            <a:endParaRPr baseline="30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AF9B"/>
              </a:buClr>
              <a:buSzPts val="1400"/>
              <a:buFont typeface="Arial"/>
              <a:buNone/>
            </a:pPr>
            <a:r>
              <a:rPr baseline="30000" lang="en-US"/>
              <a:t>1</a:t>
            </a:r>
            <a:r>
              <a:rPr lang="en-US"/>
              <a:t>Middle East Technical University, Ankara, Turkey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AF9B"/>
              </a:buClr>
              <a:buSzPts val="1400"/>
              <a:buFont typeface="Arial"/>
              <a:buNone/>
            </a:pPr>
            <a:r>
              <a:rPr baseline="30000" lang="en-US"/>
              <a:t>2</a:t>
            </a:r>
            <a:r>
              <a:rPr lang="en-US"/>
              <a:t>ETH Zürich, Zürich, Switzerland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AF9B"/>
              </a:buClr>
              <a:buSzPts val="1400"/>
              <a:buFont typeface="Arial"/>
              <a:buNone/>
            </a:pPr>
            <a:r>
              <a:rPr lang="en-US"/>
              <a:t>Quantum Technology Initiative meeting, 26.04.2021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AF9B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AF9B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50" y="1861250"/>
            <a:ext cx="5933374" cy="39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9"/>
          <p:cNvSpPr txBox="1"/>
          <p:nvPr>
            <p:ph type="title"/>
          </p:nvPr>
        </p:nvSpPr>
        <p:spPr>
          <a:xfrm>
            <a:off x="838200" y="365126"/>
            <a:ext cx="10515600" cy="66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Training results</a:t>
            </a:r>
            <a:endParaRPr/>
          </a:p>
        </p:txBody>
      </p:sp>
      <p:sp>
        <p:nvSpPr>
          <p:cNvPr id="213" name="Google Shape;213;p19"/>
          <p:cNvSpPr txBox="1"/>
          <p:nvPr>
            <p:ph idx="2" type="body"/>
          </p:nvPr>
        </p:nvSpPr>
        <p:spPr>
          <a:xfrm>
            <a:off x="838200" y="1028700"/>
            <a:ext cx="10515600" cy="61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QFM Approach</a:t>
            </a:r>
            <a:endParaRPr/>
          </a:p>
        </p:txBody>
      </p:sp>
      <p:pic>
        <p:nvPicPr>
          <p:cNvPr id="214" name="Google Shape;2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8325" y="280213"/>
            <a:ext cx="3174250" cy="21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9"/>
          <p:cNvSpPr txBox="1"/>
          <p:nvPr/>
        </p:nvSpPr>
        <p:spPr>
          <a:xfrm>
            <a:off x="838200" y="6198400"/>
            <a:ext cx="105156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Training data set: 8k hits, validation data set: 2k hits, using ADAMAX optimizer, hinge embedding loss, lr = 1e-3.</a:t>
            </a:r>
            <a:endParaRPr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7DBF"/>
              </a:solidFill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6430075" y="2769229"/>
            <a:ext cx="5520300" cy="22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400"/>
              <a:buChar char="-"/>
            </a:pPr>
            <a:r>
              <a:rPr lang="en-US">
                <a:solidFill>
                  <a:srgbClr val="2A7DBF"/>
                </a:solidFill>
              </a:rPr>
              <a:t>learning rate has to be lowered using this architecture by factor 0.1</a:t>
            </a:r>
            <a:endParaRPr>
              <a:solidFill>
                <a:srgbClr val="2A7DB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400"/>
              <a:buChar char="-"/>
            </a:pPr>
            <a:r>
              <a:rPr lang="en-US">
                <a:solidFill>
                  <a:srgbClr val="2A7DBF"/>
                </a:solidFill>
              </a:rPr>
              <a:t>similar performance of 0 and 4 layer version, as well as for 8 and 10 classical layers</a:t>
            </a:r>
            <a:endParaRPr>
              <a:solidFill>
                <a:srgbClr val="2A7DB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400"/>
              <a:buChar char="-"/>
            </a:pPr>
            <a:r>
              <a:rPr lang="en-US">
                <a:solidFill>
                  <a:srgbClr val="2A7DBF"/>
                </a:solidFill>
              </a:rPr>
              <a:t>validation loss converges to high validation loss for low number of layers </a:t>
            </a:r>
            <a:endParaRPr>
              <a:solidFill>
                <a:srgbClr val="2A7DB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400"/>
              <a:buChar char="-"/>
            </a:pPr>
            <a:r>
              <a:rPr lang="en-US">
                <a:solidFill>
                  <a:srgbClr val="2A7DBF"/>
                </a:solidFill>
              </a:rPr>
              <a:t>std much higher when training with less classical layers</a:t>
            </a:r>
            <a:endParaRPr>
              <a:solidFill>
                <a:srgbClr val="2A7DB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400"/>
              <a:buChar char="-"/>
            </a:pPr>
            <a:r>
              <a:rPr lang="en-US">
                <a:solidFill>
                  <a:srgbClr val="2A7DBF"/>
                </a:solidFill>
              </a:rPr>
              <a:t>possibility for better convergence when training for more than 100 epochs (especially for 8 and 10 layers)</a:t>
            </a:r>
            <a:endParaRPr>
              <a:solidFill>
                <a:srgbClr val="2A7DB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</p:txBody>
      </p:sp>
      <p:pic>
        <p:nvPicPr>
          <p:cNvPr id="217" name="Google Shape;2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7450" y="5176688"/>
            <a:ext cx="5185249" cy="102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9"/>
          <p:cNvSpPr/>
          <p:nvPr/>
        </p:nvSpPr>
        <p:spPr>
          <a:xfrm>
            <a:off x="10821900" y="5060326"/>
            <a:ext cx="946800" cy="1095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Carla Rieger</a:t>
            </a:r>
            <a:endParaRPr/>
          </a:p>
        </p:txBody>
      </p:sp>
      <p:sp>
        <p:nvSpPr>
          <p:cNvPr id="220" name="Google Shape;220;p19"/>
          <p:cNvSpPr txBox="1"/>
          <p:nvPr/>
        </p:nvSpPr>
        <p:spPr>
          <a:xfrm>
            <a:off x="7618325" y="6366275"/>
            <a:ext cx="364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2A7DBF"/>
                </a:solidFill>
              </a:rPr>
              <a:t>Ent./Expr. values calculated as in: Sim et al. 2019 (arXiv:1905.10876)</a:t>
            </a:r>
            <a:endParaRPr sz="800">
              <a:solidFill>
                <a:srgbClr val="2A7DBF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2A7DBF"/>
              </a:solidFill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4038425" y="5478838"/>
            <a:ext cx="331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2A7DBF"/>
                </a:solidFill>
              </a:rPr>
              <a:t>*</a:t>
            </a:r>
            <a:endParaRPr sz="1900">
              <a:solidFill>
                <a:srgbClr val="2A7DBF"/>
              </a:solidFill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1926225" y="6366275"/>
            <a:ext cx="364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2A7DBF"/>
                </a:solidFill>
              </a:rPr>
              <a:t>* mean and indicated std of 2 independent runs</a:t>
            </a:r>
            <a:endParaRPr sz="800">
              <a:solidFill>
                <a:srgbClr val="2A7DB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/>
          <p:nvPr>
            <p:ph idx="3" type="body"/>
          </p:nvPr>
        </p:nvSpPr>
        <p:spPr>
          <a:xfrm>
            <a:off x="838200" y="1029541"/>
            <a:ext cx="10515600" cy="5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8" name="Google Shape;228;p20"/>
          <p:cNvSpPr txBox="1"/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959"/>
              <a:t>Quantum Graph Neural Network</a:t>
            </a:r>
            <a:endParaRPr/>
          </a:p>
        </p:txBody>
      </p:sp>
      <p:pic>
        <p:nvPicPr>
          <p:cNvPr id="229" name="Google Shape;2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4464" y="1902995"/>
            <a:ext cx="8723058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0"/>
          <p:cNvSpPr txBox="1"/>
          <p:nvPr/>
        </p:nvSpPr>
        <p:spPr>
          <a:xfrm>
            <a:off x="-498975" y="2479221"/>
            <a:ext cx="269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A7DBF"/>
                </a:solidFill>
              </a:rPr>
              <a:t>Node information</a:t>
            </a:r>
            <a:endParaRPr sz="900">
              <a:solidFill>
                <a:srgbClr val="2A7DB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A7DBF"/>
                </a:solidFill>
              </a:rPr>
              <a:t>(3D cylindrical coordinates)</a:t>
            </a:r>
            <a:endParaRPr sz="900">
              <a:solidFill>
                <a:srgbClr val="2A7DBF"/>
              </a:solidFill>
            </a:endParaRPr>
          </a:p>
        </p:txBody>
      </p:sp>
      <p:sp>
        <p:nvSpPr>
          <p:cNvPr id="231" name="Google Shape;231;p20"/>
          <p:cNvSpPr txBox="1"/>
          <p:nvPr/>
        </p:nvSpPr>
        <p:spPr>
          <a:xfrm>
            <a:off x="-498975" y="3288048"/>
            <a:ext cx="26925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A7DBF"/>
                </a:solidFill>
              </a:rPr>
              <a:t>(Graph connectivity matrix)</a:t>
            </a:r>
            <a:endParaRPr sz="900">
              <a:solidFill>
                <a:srgbClr val="2A7DBF"/>
              </a:solidFill>
            </a:endParaRPr>
          </a:p>
        </p:txBody>
      </p:sp>
      <p:sp>
        <p:nvSpPr>
          <p:cNvPr id="232" name="Google Shape;232;p20"/>
          <p:cNvSpPr txBox="1"/>
          <p:nvPr/>
        </p:nvSpPr>
        <p:spPr>
          <a:xfrm>
            <a:off x="9850825" y="2844323"/>
            <a:ext cx="26925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A7DBF"/>
                </a:solidFill>
              </a:rPr>
              <a:t>(</a:t>
            </a:r>
            <a:r>
              <a:rPr lang="en-US" sz="900">
                <a:solidFill>
                  <a:srgbClr val="2A7DBF"/>
                </a:solidFill>
              </a:rPr>
              <a:t>Graph connectivity matrix)</a:t>
            </a:r>
            <a:endParaRPr sz="900">
              <a:solidFill>
                <a:srgbClr val="2A7DBF"/>
              </a:solidFill>
            </a:endParaRPr>
          </a:p>
        </p:txBody>
      </p:sp>
      <p:sp>
        <p:nvSpPr>
          <p:cNvPr id="233" name="Google Shape;233;p20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</a:t>
            </a:r>
            <a:endParaRPr/>
          </a:p>
        </p:txBody>
      </p:sp>
      <p:pic>
        <p:nvPicPr>
          <p:cNvPr id="234" name="Google Shape;234;p2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847" y="4814069"/>
            <a:ext cx="10506300" cy="10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/>
          <p:nvPr>
            <p:ph type="title"/>
          </p:nvPr>
        </p:nvSpPr>
        <p:spPr>
          <a:xfrm>
            <a:off x="838200" y="365126"/>
            <a:ext cx="105156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959"/>
              <a:t>Preprocessing</a:t>
            </a:r>
            <a:endParaRPr sz="3959"/>
          </a:p>
        </p:txBody>
      </p:sp>
      <p:sp>
        <p:nvSpPr>
          <p:cNvPr id="240" name="Google Shape;240;p21"/>
          <p:cNvSpPr txBox="1"/>
          <p:nvPr/>
        </p:nvSpPr>
        <p:spPr>
          <a:xfrm>
            <a:off x="425175" y="1347925"/>
            <a:ext cx="4883400" cy="155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After preprocessing (100 events):</a:t>
            </a:r>
            <a:endParaRPr sz="1600" u="sng">
              <a:solidFill>
                <a:srgbClr val="2A7D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Total e</a:t>
            </a:r>
            <a:r>
              <a:rPr lang="en-US" sz="1600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dges</a:t>
            </a:r>
            <a:r>
              <a:rPr lang="en-US" sz="1600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: 880k (true: 450k, fake: 430k)</a:t>
            </a:r>
            <a:endParaRPr sz="1600">
              <a:solidFill>
                <a:srgbClr val="2A7D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Total nodes: 560k</a:t>
            </a:r>
            <a:endParaRPr sz="1600">
              <a:solidFill>
                <a:srgbClr val="2A7D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edges per graph: 8783.7 +/- 1877.3</a:t>
            </a:r>
            <a:endParaRPr sz="1600">
              <a:solidFill>
                <a:srgbClr val="2A7D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nodes per graph: 5583.1 +/- 804.4</a:t>
            </a:r>
            <a:endParaRPr sz="1600">
              <a:solidFill>
                <a:srgbClr val="2A7D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1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</a:t>
            </a:r>
            <a:endParaRPr/>
          </a:p>
        </p:txBody>
      </p:sp>
      <p:pic>
        <p:nvPicPr>
          <p:cNvPr id="242" name="Google Shape;2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250" y="233600"/>
            <a:ext cx="6008900" cy="300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7825" y="3640088"/>
            <a:ext cx="3694283" cy="277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5150" y="3640087"/>
            <a:ext cx="3694275" cy="277073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1"/>
          <p:cNvSpPr txBox="1"/>
          <p:nvPr/>
        </p:nvSpPr>
        <p:spPr>
          <a:xfrm>
            <a:off x="4609350" y="3439663"/>
            <a:ext cx="2973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Distribution of 100 graphs</a:t>
            </a:r>
            <a:endParaRPr>
              <a:solidFill>
                <a:srgbClr val="2A7D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Google Shape;250;p22"/>
          <p:cNvCxnSpPr/>
          <p:nvPr/>
        </p:nvCxnSpPr>
        <p:spPr>
          <a:xfrm flipH="1" rot="10800000">
            <a:off x="2524128" y="3415118"/>
            <a:ext cx="623100" cy="1782600"/>
          </a:xfrm>
          <a:prstGeom prst="straightConnector1">
            <a:avLst/>
          </a:prstGeom>
          <a:noFill/>
          <a:ln cap="flat" cmpd="sng" w="25400">
            <a:solidFill>
              <a:srgbClr val="00B05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51" name="Google Shape;251;p22"/>
          <p:cNvSpPr txBox="1"/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959"/>
              <a:t>Edge Network</a:t>
            </a:r>
            <a:endParaRPr/>
          </a:p>
        </p:txBody>
      </p:sp>
      <p:cxnSp>
        <p:nvCxnSpPr>
          <p:cNvPr id="252" name="Google Shape;252;p22"/>
          <p:cNvCxnSpPr/>
          <p:nvPr/>
        </p:nvCxnSpPr>
        <p:spPr>
          <a:xfrm>
            <a:off x="925662" y="3352522"/>
            <a:ext cx="3196800" cy="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3" name="Google Shape;253;p22"/>
          <p:cNvCxnSpPr/>
          <p:nvPr/>
        </p:nvCxnSpPr>
        <p:spPr>
          <a:xfrm>
            <a:off x="925662" y="4229541"/>
            <a:ext cx="3196800" cy="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4" name="Google Shape;254;p22"/>
          <p:cNvCxnSpPr/>
          <p:nvPr/>
        </p:nvCxnSpPr>
        <p:spPr>
          <a:xfrm>
            <a:off x="925661" y="5126688"/>
            <a:ext cx="3196800" cy="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5" name="Google Shape;255;p22"/>
          <p:cNvSpPr/>
          <p:nvPr/>
        </p:nvSpPr>
        <p:spPr>
          <a:xfrm>
            <a:off x="2434128" y="5035146"/>
            <a:ext cx="180000" cy="180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2"/>
          <p:cNvSpPr/>
          <p:nvPr/>
        </p:nvSpPr>
        <p:spPr>
          <a:xfrm>
            <a:off x="2759055" y="4130483"/>
            <a:ext cx="180000" cy="180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2"/>
          <p:cNvSpPr/>
          <p:nvPr/>
        </p:nvSpPr>
        <p:spPr>
          <a:xfrm>
            <a:off x="3057370" y="3252459"/>
            <a:ext cx="180000" cy="180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8" name="Google Shape;258;p22"/>
          <p:cNvCxnSpPr/>
          <p:nvPr/>
        </p:nvCxnSpPr>
        <p:spPr>
          <a:xfrm rot="10800000">
            <a:off x="1927413" y="4810900"/>
            <a:ext cx="493500" cy="231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9" name="Google Shape;259;p22"/>
          <p:cNvCxnSpPr/>
          <p:nvPr/>
        </p:nvCxnSpPr>
        <p:spPr>
          <a:xfrm flipH="1" rot="10800000">
            <a:off x="2975920" y="3934758"/>
            <a:ext cx="615000" cy="195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0" name="Google Shape;260;p22"/>
          <p:cNvSpPr txBox="1"/>
          <p:nvPr>
            <p:ph idx="3" type="body"/>
          </p:nvPr>
        </p:nvSpPr>
        <p:spPr>
          <a:xfrm>
            <a:off x="838200" y="1029541"/>
            <a:ext cx="10515600" cy="5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cxnSp>
        <p:nvCxnSpPr>
          <p:cNvPr id="261" name="Google Shape;261;p22"/>
          <p:cNvCxnSpPr/>
          <p:nvPr/>
        </p:nvCxnSpPr>
        <p:spPr>
          <a:xfrm>
            <a:off x="2749918" y="4629988"/>
            <a:ext cx="1209000" cy="11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2" name="Google Shape;262;p22"/>
          <p:cNvSpPr txBox="1"/>
          <p:nvPr/>
        </p:nvSpPr>
        <p:spPr>
          <a:xfrm>
            <a:off x="3665395" y="4379958"/>
            <a:ext cx="135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Edge</a:t>
            </a:r>
            <a:endParaRPr sz="1600">
              <a:solidFill>
                <a:srgbClr val="2A7DB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Features</a:t>
            </a:r>
            <a:endParaRPr sz="1600">
              <a:solidFill>
                <a:srgbClr val="2A7DBF"/>
              </a:solidFill>
            </a:endParaRPr>
          </a:p>
        </p:txBody>
      </p:sp>
      <p:sp>
        <p:nvSpPr>
          <p:cNvPr id="263" name="Google Shape;263;p22"/>
          <p:cNvSpPr txBox="1"/>
          <p:nvPr/>
        </p:nvSpPr>
        <p:spPr>
          <a:xfrm>
            <a:off x="518013" y="2262100"/>
            <a:ext cx="4012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A7DBF"/>
                </a:solidFill>
              </a:rPr>
              <a:t>Edge Network</a:t>
            </a:r>
            <a:r>
              <a:rPr b="1" lang="en-US" sz="16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Input: Node information of each edge</a:t>
            </a:r>
            <a:endParaRPr sz="1600">
              <a:solidFill>
                <a:srgbClr val="2A7DB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Learn edge features</a:t>
            </a:r>
            <a:endParaRPr sz="1600">
              <a:solidFill>
                <a:srgbClr val="2A7DBF"/>
              </a:solidFill>
            </a:endParaRPr>
          </a:p>
        </p:txBody>
      </p:sp>
      <p:sp>
        <p:nvSpPr>
          <p:cNvPr id="264" name="Google Shape;264;p22"/>
          <p:cNvSpPr txBox="1"/>
          <p:nvPr/>
        </p:nvSpPr>
        <p:spPr>
          <a:xfrm>
            <a:off x="721038" y="4602304"/>
            <a:ext cx="13587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Node i (</a:t>
            </a:r>
            <a:r>
              <a:rPr i="1" lang="en-US" sz="1600">
                <a:solidFill>
                  <a:srgbClr val="2A7DBF"/>
                </a:solidFill>
              </a:rPr>
              <a:t>v</a:t>
            </a:r>
            <a:r>
              <a:rPr baseline="-25000" i="1" lang="en-US" sz="1600">
                <a:solidFill>
                  <a:srgbClr val="2A7DBF"/>
                </a:solidFill>
              </a:rPr>
              <a:t>i</a:t>
            </a:r>
            <a:r>
              <a:rPr lang="en-US" sz="1600">
                <a:solidFill>
                  <a:srgbClr val="2A7DBF"/>
                </a:solidFill>
              </a:rPr>
              <a:t>)</a:t>
            </a:r>
            <a:endParaRPr sz="1600">
              <a:solidFill>
                <a:srgbClr val="2A7DBF"/>
              </a:solidFill>
            </a:endParaRPr>
          </a:p>
        </p:txBody>
      </p:sp>
      <p:sp>
        <p:nvSpPr>
          <p:cNvPr id="265" name="Google Shape;265;p22"/>
          <p:cNvSpPr txBox="1"/>
          <p:nvPr/>
        </p:nvSpPr>
        <p:spPr>
          <a:xfrm>
            <a:off x="3438388" y="3709041"/>
            <a:ext cx="13587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Node j (</a:t>
            </a:r>
            <a:r>
              <a:rPr i="1" lang="en-US" sz="1600">
                <a:solidFill>
                  <a:srgbClr val="2A7DBF"/>
                </a:solidFill>
              </a:rPr>
              <a:t>v</a:t>
            </a:r>
            <a:r>
              <a:rPr baseline="-25000" i="1" lang="en-US" sz="1600">
                <a:solidFill>
                  <a:srgbClr val="2A7DBF"/>
                </a:solidFill>
              </a:rPr>
              <a:t>j</a:t>
            </a:r>
            <a:r>
              <a:rPr lang="en-US" sz="1600">
                <a:solidFill>
                  <a:srgbClr val="2A7DBF"/>
                </a:solidFill>
              </a:rPr>
              <a:t>)</a:t>
            </a:r>
            <a:endParaRPr sz="1600">
              <a:solidFill>
                <a:srgbClr val="2A7DBF"/>
              </a:solidFill>
            </a:endParaRPr>
          </a:p>
        </p:txBody>
      </p:sp>
      <p:sp>
        <p:nvSpPr>
          <p:cNvPr id="266" name="Google Shape;266;p22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</a:t>
            </a:r>
            <a:endParaRPr/>
          </a:p>
        </p:txBody>
      </p:sp>
      <p:sp>
        <p:nvSpPr>
          <p:cNvPr id="267" name="Google Shape;267;p22"/>
          <p:cNvSpPr txBox="1"/>
          <p:nvPr/>
        </p:nvSpPr>
        <p:spPr>
          <a:xfrm>
            <a:off x="5457113" y="2446950"/>
            <a:ext cx="5581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2A7DBF"/>
                </a:solidFill>
              </a:rPr>
              <a:t>v</a:t>
            </a:r>
            <a:r>
              <a:rPr baseline="-25000" i="1" lang="en-US">
                <a:solidFill>
                  <a:srgbClr val="2A7DBF"/>
                </a:solidFill>
              </a:rPr>
              <a:t>i</a:t>
            </a:r>
            <a:r>
              <a:rPr baseline="-25000" i="1" lang="en-US">
                <a:solidFill>
                  <a:srgbClr val="2A7DBF"/>
                </a:solidFill>
              </a:rPr>
              <a:t> </a:t>
            </a:r>
            <a:r>
              <a:rPr lang="en-US">
                <a:solidFill>
                  <a:srgbClr val="2A7DBF"/>
                </a:solidFill>
              </a:rPr>
              <a:t>= [r</a:t>
            </a:r>
            <a:r>
              <a:rPr baseline="-25000" lang="en-US">
                <a:solidFill>
                  <a:srgbClr val="2A7DBF"/>
                </a:solidFill>
              </a:rPr>
              <a:t>i</a:t>
            </a:r>
            <a:r>
              <a:rPr lang="en-US">
                <a:solidFill>
                  <a:srgbClr val="2A7DBF"/>
                </a:solidFill>
              </a:rPr>
              <a:t>, ϕ</a:t>
            </a:r>
            <a:r>
              <a:rPr baseline="-25000" lang="en-US">
                <a:solidFill>
                  <a:srgbClr val="2A7DBF"/>
                </a:solidFill>
              </a:rPr>
              <a:t>i</a:t>
            </a:r>
            <a:r>
              <a:rPr lang="en-US">
                <a:solidFill>
                  <a:srgbClr val="2A7DBF"/>
                </a:solidFill>
              </a:rPr>
              <a:t>, z</a:t>
            </a:r>
            <a:r>
              <a:rPr baseline="-25000" lang="en-US">
                <a:solidFill>
                  <a:srgbClr val="2A7DBF"/>
                </a:solidFill>
              </a:rPr>
              <a:t>i</a:t>
            </a:r>
            <a:r>
              <a:rPr lang="en-US">
                <a:solidFill>
                  <a:srgbClr val="2A7DBF"/>
                </a:solidFill>
              </a:rPr>
              <a:t>, h</a:t>
            </a:r>
            <a:r>
              <a:rPr baseline="-25000" lang="en-US">
                <a:solidFill>
                  <a:srgbClr val="2A7DBF"/>
                </a:solidFill>
              </a:rPr>
              <a:t>i</a:t>
            </a:r>
            <a:r>
              <a:rPr baseline="30000" lang="en-US">
                <a:solidFill>
                  <a:srgbClr val="2A7DBF"/>
                </a:solidFill>
              </a:rPr>
              <a:t>1</a:t>
            </a:r>
            <a:r>
              <a:rPr lang="en-US">
                <a:solidFill>
                  <a:srgbClr val="2A7DBF"/>
                </a:solidFill>
              </a:rPr>
              <a:t>, … , h</a:t>
            </a:r>
            <a:r>
              <a:rPr baseline="-25000" lang="en-US">
                <a:solidFill>
                  <a:srgbClr val="2A7DBF"/>
                </a:solidFill>
              </a:rPr>
              <a:t>i</a:t>
            </a:r>
            <a:r>
              <a:rPr baseline="30000" lang="en-US">
                <a:solidFill>
                  <a:srgbClr val="2A7DBF"/>
                </a:solidFill>
              </a:rPr>
              <a:t>N</a:t>
            </a:r>
            <a:r>
              <a:rPr baseline="-25000" lang="en-US">
                <a:solidFill>
                  <a:srgbClr val="2A7DBF"/>
                </a:solidFill>
              </a:rPr>
              <a:t> </a:t>
            </a:r>
            <a:r>
              <a:rPr lang="en-US">
                <a:solidFill>
                  <a:srgbClr val="2A7DBF"/>
                </a:solidFill>
              </a:rPr>
              <a:t>]</a:t>
            </a:r>
            <a:endParaRPr>
              <a:solidFill>
                <a:srgbClr val="2A7DB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A7DB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2A7DBF"/>
                </a:solidFill>
              </a:rPr>
              <a:t>v</a:t>
            </a:r>
            <a:r>
              <a:rPr baseline="-25000" i="1" lang="en-US">
                <a:solidFill>
                  <a:srgbClr val="2A7DBF"/>
                </a:solidFill>
              </a:rPr>
              <a:t>j </a:t>
            </a:r>
            <a:r>
              <a:rPr lang="en-US">
                <a:solidFill>
                  <a:srgbClr val="2A7DBF"/>
                </a:solidFill>
              </a:rPr>
              <a:t>= [r</a:t>
            </a:r>
            <a:r>
              <a:rPr baseline="-25000" lang="en-US">
                <a:solidFill>
                  <a:srgbClr val="2A7DBF"/>
                </a:solidFill>
              </a:rPr>
              <a:t>j</a:t>
            </a:r>
            <a:r>
              <a:rPr lang="en-US">
                <a:solidFill>
                  <a:srgbClr val="2A7DBF"/>
                </a:solidFill>
              </a:rPr>
              <a:t>, ϕ</a:t>
            </a:r>
            <a:r>
              <a:rPr baseline="-25000" lang="en-US">
                <a:solidFill>
                  <a:srgbClr val="2A7DBF"/>
                </a:solidFill>
              </a:rPr>
              <a:t>j</a:t>
            </a:r>
            <a:r>
              <a:rPr lang="en-US">
                <a:solidFill>
                  <a:srgbClr val="2A7DBF"/>
                </a:solidFill>
              </a:rPr>
              <a:t>, z</a:t>
            </a:r>
            <a:r>
              <a:rPr baseline="-25000" lang="en-US">
                <a:solidFill>
                  <a:srgbClr val="2A7DBF"/>
                </a:solidFill>
              </a:rPr>
              <a:t>j</a:t>
            </a:r>
            <a:r>
              <a:rPr lang="en-US">
                <a:solidFill>
                  <a:srgbClr val="2A7DBF"/>
                </a:solidFill>
              </a:rPr>
              <a:t>, h</a:t>
            </a:r>
            <a:r>
              <a:rPr baseline="-25000" lang="en-US">
                <a:solidFill>
                  <a:srgbClr val="2A7DBF"/>
                </a:solidFill>
              </a:rPr>
              <a:t>j</a:t>
            </a:r>
            <a:r>
              <a:rPr baseline="30000" lang="en-US">
                <a:solidFill>
                  <a:srgbClr val="2A7DBF"/>
                </a:solidFill>
              </a:rPr>
              <a:t>1</a:t>
            </a:r>
            <a:r>
              <a:rPr lang="en-US">
                <a:solidFill>
                  <a:srgbClr val="2A7DBF"/>
                </a:solidFill>
              </a:rPr>
              <a:t>, … , h</a:t>
            </a:r>
            <a:r>
              <a:rPr baseline="-25000" lang="en-US">
                <a:solidFill>
                  <a:srgbClr val="2A7DBF"/>
                </a:solidFill>
              </a:rPr>
              <a:t>j</a:t>
            </a:r>
            <a:r>
              <a:rPr baseline="30000" lang="en-US">
                <a:solidFill>
                  <a:srgbClr val="2A7DBF"/>
                </a:solidFill>
              </a:rPr>
              <a:t>N</a:t>
            </a:r>
            <a:r>
              <a:rPr baseline="-25000" lang="en-US">
                <a:solidFill>
                  <a:srgbClr val="2A7DBF"/>
                </a:solidFill>
              </a:rPr>
              <a:t> </a:t>
            </a:r>
            <a:r>
              <a:rPr lang="en-US">
                <a:solidFill>
                  <a:srgbClr val="2A7DBF"/>
                </a:solidFill>
              </a:rPr>
              <a:t>]</a:t>
            </a:r>
            <a:endParaRPr>
              <a:solidFill>
                <a:srgbClr val="2A7DB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A7DB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7DBF"/>
                </a:solidFill>
              </a:rPr>
              <a:t> N = hidden dimension size</a:t>
            </a:r>
            <a:endParaRPr/>
          </a:p>
        </p:txBody>
      </p:sp>
      <p:sp>
        <p:nvSpPr>
          <p:cNvPr id="268" name="Google Shape;268;p22"/>
          <p:cNvSpPr/>
          <p:nvPr/>
        </p:nvSpPr>
        <p:spPr>
          <a:xfrm>
            <a:off x="7414763" y="3892625"/>
            <a:ext cx="1666500" cy="6636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Edge Network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9" name="Google Shape;269;p22"/>
          <p:cNvSpPr txBox="1"/>
          <p:nvPr/>
        </p:nvSpPr>
        <p:spPr>
          <a:xfrm>
            <a:off x="5540085" y="4020375"/>
            <a:ext cx="105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7DBF"/>
                </a:solidFill>
              </a:rPr>
              <a:t>[</a:t>
            </a:r>
            <a:r>
              <a:rPr i="1" lang="en-US">
                <a:solidFill>
                  <a:srgbClr val="2A7DBF"/>
                </a:solidFill>
              </a:rPr>
              <a:t>v</a:t>
            </a:r>
            <a:r>
              <a:rPr baseline="-25000" i="1" lang="en-US">
                <a:solidFill>
                  <a:srgbClr val="2A7DBF"/>
                </a:solidFill>
              </a:rPr>
              <a:t>i</a:t>
            </a:r>
            <a:r>
              <a:rPr baseline="-25000" i="1" lang="en-US">
                <a:solidFill>
                  <a:srgbClr val="2A7DBF"/>
                </a:solidFill>
              </a:rPr>
              <a:t> </a:t>
            </a:r>
            <a:r>
              <a:rPr i="1" lang="en-US">
                <a:solidFill>
                  <a:srgbClr val="2A7DBF"/>
                </a:solidFill>
              </a:rPr>
              <a:t>,</a:t>
            </a:r>
            <a:r>
              <a:rPr lang="en-US">
                <a:solidFill>
                  <a:srgbClr val="2A7DBF"/>
                </a:solidFill>
              </a:rPr>
              <a:t> </a:t>
            </a:r>
            <a:r>
              <a:rPr i="1" lang="en-US">
                <a:solidFill>
                  <a:srgbClr val="2A7DBF"/>
                </a:solidFill>
              </a:rPr>
              <a:t>v</a:t>
            </a:r>
            <a:r>
              <a:rPr baseline="-25000" i="1" lang="en-US">
                <a:solidFill>
                  <a:srgbClr val="2A7DBF"/>
                </a:solidFill>
              </a:rPr>
              <a:t>j</a:t>
            </a:r>
            <a:r>
              <a:rPr baseline="-25000" i="1" lang="en-US">
                <a:solidFill>
                  <a:srgbClr val="2A7DBF"/>
                </a:solidFill>
              </a:rPr>
              <a:t> </a:t>
            </a:r>
            <a:r>
              <a:rPr lang="en-US">
                <a:solidFill>
                  <a:srgbClr val="2A7DBF"/>
                </a:solidFill>
              </a:rPr>
              <a:t>]</a:t>
            </a:r>
            <a:endParaRPr/>
          </a:p>
        </p:txBody>
      </p:sp>
      <p:cxnSp>
        <p:nvCxnSpPr>
          <p:cNvPr id="270" name="Google Shape;270;p22"/>
          <p:cNvCxnSpPr>
            <a:stCxn id="269" idx="3"/>
            <a:endCxn id="268" idx="1"/>
          </p:cNvCxnSpPr>
          <p:nvPr/>
        </p:nvCxnSpPr>
        <p:spPr>
          <a:xfrm>
            <a:off x="6597285" y="4220475"/>
            <a:ext cx="817500" cy="3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p22"/>
          <p:cNvCxnSpPr>
            <a:stCxn id="268" idx="3"/>
            <a:endCxn id="272" idx="1"/>
          </p:cNvCxnSpPr>
          <p:nvPr/>
        </p:nvCxnSpPr>
        <p:spPr>
          <a:xfrm flipH="1" rot="10800000">
            <a:off x="9081263" y="4220525"/>
            <a:ext cx="512700" cy="3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2" name="Google Shape;272;p22"/>
          <p:cNvSpPr txBox="1"/>
          <p:nvPr/>
        </p:nvSpPr>
        <p:spPr>
          <a:xfrm>
            <a:off x="9594012" y="4020375"/>
            <a:ext cx="54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2A7DBF"/>
                </a:solidFill>
              </a:rPr>
              <a:t>e</a:t>
            </a:r>
            <a:r>
              <a:rPr baseline="-25000" i="1" lang="en-US">
                <a:solidFill>
                  <a:srgbClr val="2A7DBF"/>
                </a:solidFill>
              </a:rPr>
              <a:t>ij</a:t>
            </a:r>
            <a:endParaRPr baseline="-25000" i="1"/>
          </a:p>
        </p:txBody>
      </p:sp>
      <p:sp>
        <p:nvSpPr>
          <p:cNvPr id="273" name="Google Shape;273;p22"/>
          <p:cNvSpPr txBox="1"/>
          <p:nvPr/>
        </p:nvSpPr>
        <p:spPr>
          <a:xfrm>
            <a:off x="10199788" y="3947375"/>
            <a:ext cx="147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2A7DBF"/>
                </a:solidFill>
              </a:rPr>
              <a:t>= 0 if edge is fake</a:t>
            </a:r>
            <a:endParaRPr i="1" sz="1200">
              <a:solidFill>
                <a:srgbClr val="2A7DB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2A7DBF"/>
                </a:solidFill>
              </a:rPr>
              <a:t>= 1 if edge is true </a:t>
            </a:r>
            <a:endParaRPr i="1" sz="1200">
              <a:solidFill>
                <a:srgbClr val="2A7DB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/>
          <p:nvPr>
            <p:ph type="title"/>
          </p:nvPr>
        </p:nvSpPr>
        <p:spPr>
          <a:xfrm>
            <a:off x="838200" y="365126"/>
            <a:ext cx="105156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959"/>
              <a:t>Node Network</a:t>
            </a:r>
            <a:endParaRPr/>
          </a:p>
        </p:txBody>
      </p:sp>
      <p:sp>
        <p:nvSpPr>
          <p:cNvPr id="279" name="Google Shape;279;p23"/>
          <p:cNvSpPr txBox="1"/>
          <p:nvPr>
            <p:ph idx="3" type="body"/>
          </p:nvPr>
        </p:nvSpPr>
        <p:spPr>
          <a:xfrm>
            <a:off x="838200" y="1029541"/>
            <a:ext cx="10515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cxnSp>
        <p:nvCxnSpPr>
          <p:cNvPr id="280" name="Google Shape;280;p23"/>
          <p:cNvCxnSpPr>
            <a:endCxn id="281" idx="0"/>
          </p:cNvCxnSpPr>
          <p:nvPr/>
        </p:nvCxnSpPr>
        <p:spPr>
          <a:xfrm rot="10800000">
            <a:off x="3553841" y="2802496"/>
            <a:ext cx="30600" cy="985200"/>
          </a:xfrm>
          <a:prstGeom prst="straightConnector1">
            <a:avLst/>
          </a:prstGeom>
          <a:noFill/>
          <a:ln cap="flat" cmpd="sng" w="25400">
            <a:solidFill>
              <a:srgbClr val="00B05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82" name="Google Shape;282;p23"/>
          <p:cNvCxnSpPr/>
          <p:nvPr/>
        </p:nvCxnSpPr>
        <p:spPr>
          <a:xfrm flipH="1" rot="10800000">
            <a:off x="3245598" y="2965155"/>
            <a:ext cx="623100" cy="1782600"/>
          </a:xfrm>
          <a:prstGeom prst="straightConnector1">
            <a:avLst/>
          </a:prstGeom>
          <a:noFill/>
          <a:ln cap="flat" cmpd="sng" w="25400">
            <a:solidFill>
              <a:srgbClr val="00B05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83" name="Google Shape;283;p23"/>
          <p:cNvCxnSpPr/>
          <p:nvPr/>
        </p:nvCxnSpPr>
        <p:spPr>
          <a:xfrm>
            <a:off x="1647133" y="2902560"/>
            <a:ext cx="3196800" cy="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4" name="Google Shape;284;p23"/>
          <p:cNvCxnSpPr/>
          <p:nvPr/>
        </p:nvCxnSpPr>
        <p:spPr>
          <a:xfrm>
            <a:off x="1647133" y="3779579"/>
            <a:ext cx="3196800" cy="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23"/>
          <p:cNvCxnSpPr/>
          <p:nvPr/>
        </p:nvCxnSpPr>
        <p:spPr>
          <a:xfrm>
            <a:off x="1647131" y="4676725"/>
            <a:ext cx="3196800" cy="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6" name="Google Shape;286;p23"/>
          <p:cNvSpPr/>
          <p:nvPr/>
        </p:nvSpPr>
        <p:spPr>
          <a:xfrm>
            <a:off x="3155598" y="4585184"/>
            <a:ext cx="180000" cy="180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3"/>
          <p:cNvSpPr/>
          <p:nvPr/>
        </p:nvSpPr>
        <p:spPr>
          <a:xfrm>
            <a:off x="3480527" y="3680520"/>
            <a:ext cx="180000" cy="180000"/>
          </a:xfrm>
          <a:prstGeom prst="ellips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8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3"/>
          <p:cNvSpPr/>
          <p:nvPr/>
        </p:nvSpPr>
        <p:spPr>
          <a:xfrm>
            <a:off x="3778841" y="2802496"/>
            <a:ext cx="180000" cy="180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3"/>
          <p:cNvSpPr txBox="1"/>
          <p:nvPr/>
        </p:nvSpPr>
        <p:spPr>
          <a:xfrm>
            <a:off x="5057724" y="3929513"/>
            <a:ext cx="188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Target Node (</a:t>
            </a:r>
            <a:r>
              <a:rPr i="1" lang="en-US" sz="1600">
                <a:solidFill>
                  <a:srgbClr val="2A7DBF"/>
                </a:solidFill>
              </a:rPr>
              <a:t>v</a:t>
            </a:r>
            <a:r>
              <a:rPr baseline="-25000" i="1" lang="en-US" sz="1600">
                <a:solidFill>
                  <a:srgbClr val="2A7DBF"/>
                </a:solidFill>
              </a:rPr>
              <a:t>t </a:t>
            </a:r>
            <a:r>
              <a:rPr lang="en-US" sz="1600">
                <a:solidFill>
                  <a:srgbClr val="2A7DBF"/>
                </a:solidFill>
              </a:rPr>
              <a:t>)</a:t>
            </a:r>
            <a:endParaRPr/>
          </a:p>
        </p:txBody>
      </p:sp>
      <p:cxnSp>
        <p:nvCxnSpPr>
          <p:cNvPr id="290" name="Google Shape;290;p23"/>
          <p:cNvCxnSpPr>
            <a:stCxn id="287" idx="6"/>
            <a:endCxn id="289" idx="1"/>
          </p:cNvCxnSpPr>
          <p:nvPr/>
        </p:nvCxnSpPr>
        <p:spPr>
          <a:xfrm>
            <a:off x="3660527" y="3770520"/>
            <a:ext cx="1397100" cy="328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1" name="Google Shape;281;p23"/>
          <p:cNvSpPr/>
          <p:nvPr/>
        </p:nvSpPr>
        <p:spPr>
          <a:xfrm>
            <a:off x="3463841" y="2802496"/>
            <a:ext cx="180000" cy="180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91;p23"/>
          <p:cNvCxnSpPr>
            <a:stCxn id="288" idx="3"/>
          </p:cNvCxnSpPr>
          <p:nvPr/>
        </p:nvCxnSpPr>
        <p:spPr>
          <a:xfrm flipH="1">
            <a:off x="2444702" y="2956136"/>
            <a:ext cx="1360500" cy="356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2" name="Google Shape;292;p23"/>
          <p:cNvCxnSpPr>
            <a:stCxn id="281" idx="3"/>
          </p:cNvCxnSpPr>
          <p:nvPr/>
        </p:nvCxnSpPr>
        <p:spPr>
          <a:xfrm flipH="1">
            <a:off x="2387102" y="2956136"/>
            <a:ext cx="1103100" cy="217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3" name="Google Shape;293;p23"/>
          <p:cNvSpPr txBox="1"/>
          <p:nvPr/>
        </p:nvSpPr>
        <p:spPr>
          <a:xfrm>
            <a:off x="825738" y="3069238"/>
            <a:ext cx="16944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7DBF"/>
                </a:solidFill>
              </a:rPr>
              <a:t>Neighbour Nodes</a:t>
            </a:r>
            <a:endParaRPr>
              <a:solidFill>
                <a:srgbClr val="2A7DB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7DBF"/>
                </a:solidFill>
              </a:rPr>
              <a:t>(</a:t>
            </a:r>
            <a:r>
              <a:rPr i="1" lang="en-US" sz="1600">
                <a:solidFill>
                  <a:srgbClr val="2A7DBF"/>
                </a:solidFill>
              </a:rPr>
              <a:t>v</a:t>
            </a:r>
            <a:r>
              <a:rPr baseline="-25000" i="1" lang="en-US" sz="1600">
                <a:solidFill>
                  <a:srgbClr val="2A7DBF"/>
                </a:solidFill>
              </a:rPr>
              <a:t>i </a:t>
            </a:r>
            <a:r>
              <a:rPr i="1" lang="en-US" sz="1600">
                <a:solidFill>
                  <a:srgbClr val="2A7DBF"/>
                </a:solidFill>
              </a:rPr>
              <a:t>, v</a:t>
            </a:r>
            <a:r>
              <a:rPr baseline="-25000" i="1" lang="en-US" sz="1600">
                <a:solidFill>
                  <a:srgbClr val="2A7DBF"/>
                </a:solidFill>
              </a:rPr>
              <a:t>j </a:t>
            </a:r>
            <a:r>
              <a:rPr i="1" lang="en-US" sz="1600">
                <a:solidFill>
                  <a:srgbClr val="2A7DBF"/>
                </a:solidFill>
              </a:rPr>
              <a:t>, v</a:t>
            </a:r>
            <a:r>
              <a:rPr baseline="-25000" i="1" lang="en-US" sz="1600">
                <a:solidFill>
                  <a:srgbClr val="2A7DBF"/>
                </a:solidFill>
              </a:rPr>
              <a:t>k </a:t>
            </a:r>
            <a:r>
              <a:rPr i="1" lang="en-US" sz="1600">
                <a:solidFill>
                  <a:srgbClr val="2A7DBF"/>
                </a:solidFill>
              </a:rPr>
              <a:t> </a:t>
            </a:r>
            <a:r>
              <a:rPr lang="en-US">
                <a:solidFill>
                  <a:srgbClr val="2A7DBF"/>
                </a:solidFill>
              </a:rPr>
              <a:t>)</a:t>
            </a:r>
            <a:endParaRPr>
              <a:solidFill>
                <a:srgbClr val="2A7DB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</p:txBody>
      </p:sp>
      <p:cxnSp>
        <p:nvCxnSpPr>
          <p:cNvPr id="294" name="Google Shape;294;p23"/>
          <p:cNvCxnSpPr>
            <a:stCxn id="286" idx="1"/>
          </p:cNvCxnSpPr>
          <p:nvPr/>
        </p:nvCxnSpPr>
        <p:spPr>
          <a:xfrm rot="10800000">
            <a:off x="2330559" y="3534844"/>
            <a:ext cx="851400" cy="1076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5" name="Google Shape;295;p23"/>
          <p:cNvSpPr txBox="1"/>
          <p:nvPr/>
        </p:nvSpPr>
        <p:spPr>
          <a:xfrm>
            <a:off x="1008900" y="1818991"/>
            <a:ext cx="5089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A7DBF"/>
                </a:solidFill>
              </a:rPr>
              <a:t>Node Network: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Input: Triplet node information</a:t>
            </a:r>
            <a:endParaRPr sz="1600">
              <a:solidFill>
                <a:srgbClr val="2A7DB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Learns hidden node features</a:t>
            </a:r>
            <a:endParaRPr sz="1600">
              <a:solidFill>
                <a:srgbClr val="2A7DBF"/>
              </a:solidFill>
            </a:endParaRPr>
          </a:p>
        </p:txBody>
      </p:sp>
      <p:sp>
        <p:nvSpPr>
          <p:cNvPr id="296" name="Google Shape;296;p23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</a:t>
            </a:r>
            <a:endParaRPr/>
          </a:p>
        </p:txBody>
      </p:sp>
      <p:cxnSp>
        <p:nvCxnSpPr>
          <p:cNvPr id="297" name="Google Shape;297;p23"/>
          <p:cNvCxnSpPr>
            <a:stCxn id="298" idx="0"/>
            <a:endCxn id="299" idx="4"/>
          </p:cNvCxnSpPr>
          <p:nvPr/>
        </p:nvCxnSpPr>
        <p:spPr>
          <a:xfrm rot="10800000">
            <a:off x="8821373" y="3010484"/>
            <a:ext cx="0" cy="1601700"/>
          </a:xfrm>
          <a:prstGeom prst="straightConnector1">
            <a:avLst/>
          </a:prstGeom>
          <a:noFill/>
          <a:ln cap="flat" cmpd="sng" w="25400">
            <a:solidFill>
              <a:srgbClr val="00B05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98" name="Google Shape;298;p23"/>
          <p:cNvSpPr/>
          <p:nvPr/>
        </p:nvSpPr>
        <p:spPr>
          <a:xfrm>
            <a:off x="8731373" y="4612184"/>
            <a:ext cx="180000" cy="1800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3"/>
          <p:cNvSpPr/>
          <p:nvPr/>
        </p:nvSpPr>
        <p:spPr>
          <a:xfrm>
            <a:off x="8731352" y="3721320"/>
            <a:ext cx="180000" cy="180000"/>
          </a:xfrm>
          <a:prstGeom prst="ellips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8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3"/>
          <p:cNvSpPr/>
          <p:nvPr/>
        </p:nvSpPr>
        <p:spPr>
          <a:xfrm>
            <a:off x="8731366" y="2830471"/>
            <a:ext cx="180000" cy="1800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p23"/>
          <p:cNvCxnSpPr/>
          <p:nvPr/>
        </p:nvCxnSpPr>
        <p:spPr>
          <a:xfrm flipH="1" rot="10800000">
            <a:off x="4322866" y="2938771"/>
            <a:ext cx="4209900" cy="40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23"/>
          <p:cNvCxnSpPr/>
          <p:nvPr/>
        </p:nvCxnSpPr>
        <p:spPr>
          <a:xfrm flipH="1" rot="10800000">
            <a:off x="3463838" y="4719300"/>
            <a:ext cx="5102100" cy="15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3" name="Google Shape;303;p23"/>
          <p:cNvSpPr txBox="1"/>
          <p:nvPr/>
        </p:nvSpPr>
        <p:spPr>
          <a:xfrm>
            <a:off x="5596863" y="3158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2A7DBF"/>
                </a:solidFill>
              </a:rPr>
              <a:t>v</a:t>
            </a:r>
            <a:r>
              <a:rPr baseline="-25000" i="1" lang="en-US">
                <a:solidFill>
                  <a:srgbClr val="2A7DBF"/>
                </a:solidFill>
              </a:rPr>
              <a:t>input</a:t>
            </a:r>
            <a:r>
              <a:rPr i="1" lang="en-US">
                <a:solidFill>
                  <a:srgbClr val="2A7DBF"/>
                </a:solidFill>
              </a:rPr>
              <a:t> = </a:t>
            </a:r>
            <a:r>
              <a:rPr i="1" lang="en-US">
                <a:solidFill>
                  <a:srgbClr val="2A7DBF"/>
                </a:solidFill>
              </a:rPr>
              <a:t>v</a:t>
            </a:r>
            <a:r>
              <a:rPr baseline="-25000" i="1" lang="en-US">
                <a:solidFill>
                  <a:srgbClr val="2A7DBF"/>
                </a:solidFill>
              </a:rPr>
              <a:t>j</a:t>
            </a:r>
            <a:r>
              <a:rPr baseline="-25000" i="1" lang="en-US">
                <a:solidFill>
                  <a:srgbClr val="2A7DBF"/>
                </a:solidFill>
              </a:rPr>
              <a:t> </a:t>
            </a:r>
            <a:r>
              <a:rPr lang="en-US">
                <a:solidFill>
                  <a:srgbClr val="2A7DBF"/>
                </a:solidFill>
              </a:rPr>
              <a:t>.</a:t>
            </a:r>
            <a:r>
              <a:rPr i="1" lang="en-US">
                <a:solidFill>
                  <a:srgbClr val="2A7DBF"/>
                </a:solidFill>
              </a:rPr>
              <a:t> </a:t>
            </a:r>
            <a:r>
              <a:rPr i="1" lang="en-US">
                <a:solidFill>
                  <a:srgbClr val="2A7DBF"/>
                </a:solidFill>
              </a:rPr>
              <a:t>e</a:t>
            </a:r>
            <a:r>
              <a:rPr baseline="-25000" i="1" lang="en-US">
                <a:solidFill>
                  <a:srgbClr val="2A7DBF"/>
                </a:solidFill>
              </a:rPr>
              <a:t>jt </a:t>
            </a:r>
            <a:r>
              <a:rPr lang="en-US">
                <a:solidFill>
                  <a:srgbClr val="2A7DBF"/>
                </a:solidFill>
              </a:rPr>
              <a:t>+ </a:t>
            </a:r>
            <a:r>
              <a:rPr i="1" lang="en-US">
                <a:solidFill>
                  <a:srgbClr val="2A7DBF"/>
                </a:solidFill>
              </a:rPr>
              <a:t>v</a:t>
            </a:r>
            <a:r>
              <a:rPr baseline="-25000" i="1" lang="en-US">
                <a:solidFill>
                  <a:srgbClr val="2A7DBF"/>
                </a:solidFill>
              </a:rPr>
              <a:t>k </a:t>
            </a:r>
            <a:r>
              <a:rPr i="1" lang="en-US">
                <a:solidFill>
                  <a:srgbClr val="2A7DBF"/>
                </a:solidFill>
              </a:rPr>
              <a:t>. e</a:t>
            </a:r>
            <a:r>
              <a:rPr baseline="-25000" i="1" lang="en-US">
                <a:solidFill>
                  <a:srgbClr val="2A7DBF"/>
                </a:solidFill>
              </a:rPr>
              <a:t>kt </a:t>
            </a:r>
            <a:endParaRPr>
              <a:solidFill>
                <a:srgbClr val="2A7DBF"/>
              </a:solidFill>
            </a:endParaRPr>
          </a:p>
        </p:txBody>
      </p:sp>
      <p:sp>
        <p:nvSpPr>
          <p:cNvPr id="304" name="Google Shape;304;p23"/>
          <p:cNvSpPr txBox="1"/>
          <p:nvPr/>
        </p:nvSpPr>
        <p:spPr>
          <a:xfrm>
            <a:off x="6276463" y="2387164"/>
            <a:ext cx="50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A7DBF"/>
                </a:solidFill>
              </a:rPr>
              <a:t>combine nodes using the output of the edge network</a:t>
            </a:r>
            <a:endParaRPr sz="1200">
              <a:solidFill>
                <a:srgbClr val="2A7DBF"/>
              </a:solidFill>
            </a:endParaRPr>
          </a:p>
        </p:txBody>
      </p:sp>
      <p:sp>
        <p:nvSpPr>
          <p:cNvPr id="305" name="Google Shape;305;p23"/>
          <p:cNvSpPr txBox="1"/>
          <p:nvPr/>
        </p:nvSpPr>
        <p:spPr>
          <a:xfrm>
            <a:off x="7231538" y="477606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2A7DBF"/>
                </a:solidFill>
              </a:rPr>
              <a:t>v</a:t>
            </a:r>
            <a:r>
              <a:rPr baseline="-25000" i="1" lang="en-US">
                <a:solidFill>
                  <a:srgbClr val="2A7DBF"/>
                </a:solidFill>
              </a:rPr>
              <a:t>output</a:t>
            </a:r>
            <a:r>
              <a:rPr i="1" lang="en-US">
                <a:solidFill>
                  <a:srgbClr val="2A7DBF"/>
                </a:solidFill>
              </a:rPr>
              <a:t> = v</a:t>
            </a:r>
            <a:r>
              <a:rPr baseline="-25000" i="1" lang="en-US">
                <a:solidFill>
                  <a:srgbClr val="2A7DBF"/>
                </a:solidFill>
              </a:rPr>
              <a:t>i</a:t>
            </a:r>
            <a:r>
              <a:rPr baseline="-25000" i="1" lang="en-US">
                <a:solidFill>
                  <a:srgbClr val="2A7DBF"/>
                </a:solidFill>
              </a:rPr>
              <a:t>  </a:t>
            </a:r>
            <a:r>
              <a:rPr i="1" lang="en-US">
                <a:solidFill>
                  <a:srgbClr val="2A7DBF"/>
                </a:solidFill>
              </a:rPr>
              <a:t>. e</a:t>
            </a:r>
            <a:r>
              <a:rPr baseline="-25000" i="1" lang="en-US">
                <a:solidFill>
                  <a:srgbClr val="2A7DBF"/>
                </a:solidFill>
              </a:rPr>
              <a:t>i</a:t>
            </a:r>
            <a:r>
              <a:rPr baseline="-25000" i="1" lang="en-US">
                <a:solidFill>
                  <a:srgbClr val="2A7DBF"/>
                </a:solidFill>
              </a:rPr>
              <a:t>t  </a:t>
            </a:r>
            <a:endParaRPr>
              <a:solidFill>
                <a:srgbClr val="2A7DBF"/>
              </a:solidFill>
            </a:endParaRPr>
          </a:p>
        </p:txBody>
      </p:sp>
      <p:sp>
        <p:nvSpPr>
          <p:cNvPr id="306" name="Google Shape;306;p23"/>
          <p:cNvSpPr/>
          <p:nvPr/>
        </p:nvSpPr>
        <p:spPr>
          <a:xfrm>
            <a:off x="5052350" y="5662513"/>
            <a:ext cx="1666500" cy="6636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Node</a:t>
            </a:r>
            <a:r>
              <a:rPr lang="en-US">
                <a:solidFill>
                  <a:srgbClr val="FFFFFF"/>
                </a:solidFill>
              </a:rPr>
              <a:t> Network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7" name="Google Shape;307;p23"/>
          <p:cNvSpPr txBox="1"/>
          <p:nvPr/>
        </p:nvSpPr>
        <p:spPr>
          <a:xfrm>
            <a:off x="2237952" y="5790275"/>
            <a:ext cx="199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7DBF"/>
                </a:solidFill>
              </a:rPr>
              <a:t>[</a:t>
            </a:r>
            <a:r>
              <a:rPr i="1" lang="en-US">
                <a:solidFill>
                  <a:srgbClr val="2A7DBF"/>
                </a:solidFill>
              </a:rPr>
              <a:t>v</a:t>
            </a:r>
            <a:r>
              <a:rPr baseline="-25000" i="1" lang="en-US">
                <a:solidFill>
                  <a:srgbClr val="2A7DBF"/>
                </a:solidFill>
              </a:rPr>
              <a:t>input </a:t>
            </a:r>
            <a:r>
              <a:rPr i="1" lang="en-US">
                <a:solidFill>
                  <a:srgbClr val="2A7DBF"/>
                </a:solidFill>
              </a:rPr>
              <a:t>,</a:t>
            </a:r>
            <a:r>
              <a:rPr lang="en-US">
                <a:solidFill>
                  <a:srgbClr val="2A7DBF"/>
                </a:solidFill>
              </a:rPr>
              <a:t> </a:t>
            </a:r>
            <a:r>
              <a:rPr i="1" lang="en-US">
                <a:solidFill>
                  <a:srgbClr val="2A7DBF"/>
                </a:solidFill>
              </a:rPr>
              <a:t>v</a:t>
            </a:r>
            <a:r>
              <a:rPr baseline="-25000" i="1" lang="en-US">
                <a:solidFill>
                  <a:srgbClr val="2A7DBF"/>
                </a:solidFill>
              </a:rPr>
              <a:t>output </a:t>
            </a:r>
            <a:r>
              <a:rPr i="1" lang="en-US">
                <a:solidFill>
                  <a:srgbClr val="2A7DBF"/>
                </a:solidFill>
              </a:rPr>
              <a:t>,</a:t>
            </a:r>
            <a:r>
              <a:rPr lang="en-US">
                <a:solidFill>
                  <a:srgbClr val="2A7DBF"/>
                </a:solidFill>
              </a:rPr>
              <a:t> </a:t>
            </a:r>
            <a:r>
              <a:rPr i="1" lang="en-US">
                <a:solidFill>
                  <a:srgbClr val="2A7DBF"/>
                </a:solidFill>
              </a:rPr>
              <a:t>v</a:t>
            </a:r>
            <a:r>
              <a:rPr baseline="-25000" i="1" lang="en-US">
                <a:solidFill>
                  <a:srgbClr val="2A7DBF"/>
                </a:solidFill>
              </a:rPr>
              <a:t>target</a:t>
            </a:r>
            <a:r>
              <a:rPr baseline="-25000" i="1" lang="en-US">
                <a:solidFill>
                  <a:srgbClr val="2A7DBF"/>
                </a:solidFill>
              </a:rPr>
              <a:t> </a:t>
            </a:r>
            <a:r>
              <a:rPr lang="en-US">
                <a:solidFill>
                  <a:srgbClr val="2A7DBF"/>
                </a:solidFill>
              </a:rPr>
              <a:t>]</a:t>
            </a:r>
            <a:endParaRPr/>
          </a:p>
        </p:txBody>
      </p:sp>
      <p:cxnSp>
        <p:nvCxnSpPr>
          <p:cNvPr id="308" name="Google Shape;308;p23"/>
          <p:cNvCxnSpPr>
            <a:stCxn id="307" idx="3"/>
            <a:endCxn id="306" idx="1"/>
          </p:cNvCxnSpPr>
          <p:nvPr/>
        </p:nvCxnSpPr>
        <p:spPr>
          <a:xfrm>
            <a:off x="4234752" y="5990375"/>
            <a:ext cx="817500" cy="3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9" name="Google Shape;309;p23"/>
          <p:cNvCxnSpPr>
            <a:stCxn id="306" idx="3"/>
            <a:endCxn id="310" idx="1"/>
          </p:cNvCxnSpPr>
          <p:nvPr/>
        </p:nvCxnSpPr>
        <p:spPr>
          <a:xfrm flipH="1" rot="10800000">
            <a:off x="6718850" y="5990413"/>
            <a:ext cx="512700" cy="3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0" name="Google Shape;310;p23"/>
          <p:cNvSpPr txBox="1"/>
          <p:nvPr/>
        </p:nvSpPr>
        <p:spPr>
          <a:xfrm>
            <a:off x="7231600" y="5790275"/>
            <a:ext cx="398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2A7DBF"/>
                </a:solidFill>
              </a:rPr>
              <a:t>h</a:t>
            </a:r>
            <a:r>
              <a:rPr baseline="-25000" i="1" lang="en-US">
                <a:solidFill>
                  <a:srgbClr val="2A7DBF"/>
                </a:solidFill>
              </a:rPr>
              <a:t>target</a:t>
            </a:r>
            <a:r>
              <a:rPr i="1" lang="en-US">
                <a:solidFill>
                  <a:srgbClr val="2A7DBF"/>
                </a:solidFill>
              </a:rPr>
              <a:t> (update hidden node features)</a:t>
            </a:r>
            <a:endParaRPr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"/>
          <p:cNvSpPr txBox="1"/>
          <p:nvPr>
            <p:ph idx="3" type="body"/>
          </p:nvPr>
        </p:nvSpPr>
        <p:spPr>
          <a:xfrm>
            <a:off x="838200" y="1029541"/>
            <a:ext cx="10515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6" name="Google Shape;316;p24"/>
          <p:cNvSpPr txBox="1"/>
          <p:nvPr>
            <p:ph type="title"/>
          </p:nvPr>
        </p:nvSpPr>
        <p:spPr>
          <a:xfrm>
            <a:off x="838200" y="365126"/>
            <a:ext cx="105156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959"/>
              <a:t>Hybrid </a:t>
            </a:r>
            <a:r>
              <a:rPr lang="en-US" sz="3959"/>
              <a:t>Neural Network</a:t>
            </a:r>
            <a:endParaRPr/>
          </a:p>
        </p:txBody>
      </p:sp>
      <p:sp>
        <p:nvSpPr>
          <p:cNvPr id="317" name="Google Shape;317;p24"/>
          <p:cNvSpPr txBox="1"/>
          <p:nvPr/>
        </p:nvSpPr>
        <p:spPr>
          <a:xfrm>
            <a:off x="2079250" y="3595600"/>
            <a:ext cx="23424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A7DBF"/>
                </a:solidFill>
              </a:rPr>
              <a:t>Single Fully Connected Layer</a:t>
            </a:r>
            <a:endParaRPr sz="1200"/>
          </a:p>
        </p:txBody>
      </p:sp>
      <p:sp>
        <p:nvSpPr>
          <p:cNvPr id="318" name="Google Shape;318;p24"/>
          <p:cNvSpPr txBox="1"/>
          <p:nvPr/>
        </p:nvSpPr>
        <p:spPr>
          <a:xfrm>
            <a:off x="3121800" y="4181275"/>
            <a:ext cx="5948400" cy="21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IQC</a:t>
            </a:r>
            <a:r>
              <a:rPr lang="en-US" sz="1600" u="sng">
                <a:solidFill>
                  <a:srgbClr val="2A7DBF"/>
                </a:solidFill>
              </a:rPr>
              <a:t> </a:t>
            </a:r>
            <a:r>
              <a:rPr lang="en-US" sz="1600" u="sng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(Information Encoding Quantum Circuit)</a:t>
            </a:r>
            <a:r>
              <a:rPr lang="en-US" sz="16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: Encodes the Classical </a:t>
            </a:r>
            <a:r>
              <a:rPr lang="en-US" sz="1600">
                <a:solidFill>
                  <a:srgbClr val="2A7DBF"/>
                </a:solidFill>
              </a:rPr>
              <a:t>Information to Quantum States</a:t>
            </a:r>
            <a:endParaRPr sz="1600">
              <a:solidFill>
                <a:srgbClr val="2A7DBF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u="sng">
                <a:solidFill>
                  <a:srgbClr val="2A7DBF"/>
                </a:solidFill>
              </a:rPr>
              <a:t>PQC (Parametrized Quantum Circuit)</a:t>
            </a:r>
            <a:r>
              <a:rPr lang="en-US" sz="1600">
                <a:solidFill>
                  <a:srgbClr val="2A7DBF"/>
                </a:solidFill>
              </a:rPr>
              <a:t>: Contains trainable parameters that does operations to the Quantum States on the Hilbert Space</a:t>
            </a:r>
            <a:endParaRPr sz="1600">
              <a:solidFill>
                <a:srgbClr val="2A7DBF"/>
              </a:solidFill>
            </a:endParaRPr>
          </a:p>
        </p:txBody>
      </p:sp>
      <p:sp>
        <p:nvSpPr>
          <p:cNvPr id="319" name="Google Shape;319;p24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</a:t>
            </a:r>
            <a:endParaRPr/>
          </a:p>
        </p:txBody>
      </p:sp>
      <p:pic>
        <p:nvPicPr>
          <p:cNvPr id="320" name="Google Shape;3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225" y="1614388"/>
            <a:ext cx="1011555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4"/>
          <p:cNvSpPr txBox="1"/>
          <p:nvPr/>
        </p:nvSpPr>
        <p:spPr>
          <a:xfrm>
            <a:off x="8069825" y="3595600"/>
            <a:ext cx="23424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A7DBF"/>
                </a:solidFill>
              </a:rPr>
              <a:t>Single Fully Connected Layer</a:t>
            </a:r>
            <a:endParaRPr sz="1200"/>
          </a:p>
        </p:txBody>
      </p:sp>
      <p:sp>
        <p:nvSpPr>
          <p:cNvPr id="322" name="Google Shape;322;p24"/>
          <p:cNvSpPr txBox="1"/>
          <p:nvPr/>
        </p:nvSpPr>
        <p:spPr>
          <a:xfrm>
            <a:off x="4972788" y="3595600"/>
            <a:ext cx="23424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A7DBF"/>
                </a:solidFill>
              </a:rPr>
              <a:t>Variational Quantum Circuit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</a:t>
            </a:r>
            <a:endParaRPr/>
          </a:p>
        </p:txBody>
      </p:sp>
      <p:sp>
        <p:nvSpPr>
          <p:cNvPr id="329" name="Google Shape;329;p25"/>
          <p:cNvSpPr txBox="1"/>
          <p:nvPr>
            <p:ph idx="3" type="body"/>
          </p:nvPr>
        </p:nvSpPr>
        <p:spPr>
          <a:xfrm>
            <a:off x="838200" y="1029541"/>
            <a:ext cx="10515600" cy="51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/>
              <a:t>Circuits are taken from (Sim et al. 2019, </a:t>
            </a:r>
            <a:r>
              <a:rPr lang="en-US" sz="1200"/>
              <a:t>arXiv:1905.10876</a:t>
            </a:r>
            <a:r>
              <a:rPr lang="en-US" sz="1200"/>
              <a:t>)</a:t>
            </a:r>
            <a:endParaRPr sz="1200"/>
          </a:p>
        </p:txBody>
      </p:sp>
      <p:sp>
        <p:nvSpPr>
          <p:cNvPr id="330" name="Google Shape;330;p25"/>
          <p:cNvSpPr txBox="1"/>
          <p:nvPr>
            <p:ph type="title"/>
          </p:nvPr>
        </p:nvSpPr>
        <p:spPr>
          <a:xfrm>
            <a:off x="838200" y="365126"/>
            <a:ext cx="10515600" cy="66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Parametrized Quantum Circuits</a:t>
            </a:r>
            <a:endParaRPr sz="3000"/>
          </a:p>
        </p:txBody>
      </p:sp>
      <p:sp>
        <p:nvSpPr>
          <p:cNvPr id="331" name="Google Shape;331;p25"/>
          <p:cNvSpPr txBox="1"/>
          <p:nvPr/>
        </p:nvSpPr>
        <p:spPr>
          <a:xfrm>
            <a:off x="5490200" y="5333000"/>
            <a:ext cx="84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layer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5"/>
          <p:cNvSpPr txBox="1"/>
          <p:nvPr/>
        </p:nvSpPr>
        <p:spPr>
          <a:xfrm>
            <a:off x="494575" y="4358450"/>
            <a:ext cx="117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2A7DBF"/>
                </a:solidFill>
              </a:rPr>
              <a:t>Circuit 19: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663" y="3906066"/>
            <a:ext cx="844867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3225" y="1879366"/>
            <a:ext cx="6305550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5"/>
          <p:cNvSpPr/>
          <p:nvPr/>
        </p:nvSpPr>
        <p:spPr>
          <a:xfrm>
            <a:off x="4612850" y="3784088"/>
            <a:ext cx="2597400" cy="1548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6" name="Google Shape;336;p25"/>
          <p:cNvSpPr txBox="1"/>
          <p:nvPr/>
        </p:nvSpPr>
        <p:spPr>
          <a:xfrm>
            <a:off x="494575" y="2331738"/>
            <a:ext cx="117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2A7DBF"/>
                </a:solidFill>
              </a:rPr>
              <a:t>Circuit 10: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5"/>
          <p:cNvSpPr/>
          <p:nvPr/>
        </p:nvSpPr>
        <p:spPr>
          <a:xfrm>
            <a:off x="4765250" y="1800999"/>
            <a:ext cx="1733100" cy="1468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8" name="Google Shape;338;p25"/>
          <p:cNvSpPr txBox="1"/>
          <p:nvPr/>
        </p:nvSpPr>
        <p:spPr>
          <a:xfrm>
            <a:off x="5210450" y="1479175"/>
            <a:ext cx="84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layer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5"/>
          <p:cNvSpPr txBox="1"/>
          <p:nvPr/>
        </p:nvSpPr>
        <p:spPr>
          <a:xfrm>
            <a:off x="3792900" y="5788925"/>
            <a:ext cx="460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Layers are repeated blocks of Quantum Circuits. (They can have the same or different parameters)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"/>
          <p:cNvSpPr txBox="1"/>
          <p:nvPr>
            <p:ph type="title"/>
          </p:nvPr>
        </p:nvSpPr>
        <p:spPr>
          <a:xfrm>
            <a:off x="838200" y="365126"/>
            <a:ext cx="105156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000"/>
              <a:t>Training Results</a:t>
            </a:r>
            <a:endParaRPr sz="3000"/>
          </a:p>
        </p:txBody>
      </p:sp>
      <p:sp>
        <p:nvSpPr>
          <p:cNvPr id="345" name="Google Shape;345;p26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</a:t>
            </a:r>
            <a:endParaRPr/>
          </a:p>
        </p:txBody>
      </p:sp>
      <p:sp>
        <p:nvSpPr>
          <p:cNvPr id="346" name="Google Shape;346;p26"/>
          <p:cNvSpPr txBox="1"/>
          <p:nvPr>
            <p:ph idx="3" type="body"/>
          </p:nvPr>
        </p:nvSpPr>
        <p:spPr>
          <a:xfrm>
            <a:off x="838200" y="1029541"/>
            <a:ext cx="10515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rPr lang="en-US"/>
              <a:t>Number</a:t>
            </a:r>
            <a:r>
              <a:rPr lang="en-US"/>
              <a:t> of Layers </a:t>
            </a:r>
            <a:r>
              <a:rPr i="0" lang="en-US" sz="1600">
                <a:solidFill>
                  <a:schemeClr val="dk1"/>
                </a:solidFill>
              </a:rPr>
              <a:t>(N</a:t>
            </a:r>
            <a:r>
              <a:rPr baseline="-25000" i="0" lang="en-US" sz="1600">
                <a:solidFill>
                  <a:schemeClr val="dk1"/>
                </a:solidFill>
              </a:rPr>
              <a:t>iteration </a:t>
            </a:r>
            <a:r>
              <a:rPr i="0" lang="en-US" sz="1600">
                <a:solidFill>
                  <a:schemeClr val="dk1"/>
                </a:solidFill>
              </a:rPr>
              <a:t>= 3, qc = 19,  N</a:t>
            </a:r>
            <a:r>
              <a:rPr baseline="-25000" i="0" lang="en-US" sz="1600">
                <a:solidFill>
                  <a:schemeClr val="dk1"/>
                </a:solidFill>
              </a:rPr>
              <a:t>hid </a:t>
            </a:r>
            <a:r>
              <a:rPr i="0" lang="en-US" sz="1600">
                <a:solidFill>
                  <a:schemeClr val="dk1"/>
                </a:solidFill>
              </a:rPr>
              <a:t>= 4,  N</a:t>
            </a:r>
            <a:r>
              <a:rPr baseline="-25000" i="0" lang="en-US" sz="1600">
                <a:solidFill>
                  <a:schemeClr val="dk1"/>
                </a:solidFill>
              </a:rPr>
              <a:t>qubits </a:t>
            </a:r>
            <a:r>
              <a:rPr i="0" lang="en-US" sz="1600">
                <a:solidFill>
                  <a:schemeClr val="dk1"/>
                </a:solidFill>
              </a:rPr>
              <a:t>= 4)</a:t>
            </a:r>
            <a:endParaRPr/>
          </a:p>
        </p:txBody>
      </p:sp>
      <p:sp>
        <p:nvSpPr>
          <p:cNvPr id="347" name="Google Shape;347;p26"/>
          <p:cNvSpPr txBox="1"/>
          <p:nvPr/>
        </p:nvSpPr>
        <p:spPr>
          <a:xfrm>
            <a:off x="7383775" y="113250"/>
            <a:ext cx="4570500" cy="472500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2A7DBF"/>
                </a:solidFill>
              </a:rPr>
              <a:t>AUC: Area Under ROC, a measure of accuracy for different thresholds. </a:t>
            </a:r>
            <a:endParaRPr sz="1000">
              <a:solidFill>
                <a:srgbClr val="2A7DB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2A7DBF"/>
                </a:solidFill>
              </a:rPr>
              <a:t>AUC = 1.0 means perfect score. </a:t>
            </a:r>
            <a:endParaRPr sz="1000">
              <a:solidFill>
                <a:srgbClr val="2A7DB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</p:txBody>
      </p:sp>
      <p:pic>
        <p:nvPicPr>
          <p:cNvPr id="348" name="Google Shape;3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325" y="1619516"/>
            <a:ext cx="4342748" cy="361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1923" y="1619516"/>
            <a:ext cx="4342748" cy="361895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6"/>
          <p:cNvSpPr txBox="1"/>
          <p:nvPr/>
        </p:nvSpPr>
        <p:spPr>
          <a:xfrm>
            <a:off x="841675" y="6018225"/>
            <a:ext cx="105156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Training set: 50 graphs, Test set: 50 graphs, using ADAM, binary cross entropy, lr = 0.01, analytic results.</a:t>
            </a:r>
            <a:endParaRPr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7DBF"/>
              </a:solidFill>
            </a:endParaRPr>
          </a:p>
        </p:txBody>
      </p:sp>
      <p:sp>
        <p:nvSpPr>
          <p:cNvPr id="351" name="Google Shape;351;p26"/>
          <p:cNvSpPr txBox="1"/>
          <p:nvPr/>
        </p:nvSpPr>
        <p:spPr>
          <a:xfrm>
            <a:off x="3435150" y="5376263"/>
            <a:ext cx="53217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A7DBF"/>
                </a:solidFill>
              </a:rPr>
              <a:t>N</a:t>
            </a:r>
            <a:r>
              <a:rPr baseline="-25000" lang="en-US">
                <a:solidFill>
                  <a:srgbClr val="2A7DBF"/>
                </a:solidFill>
              </a:rPr>
              <a:t>Layers</a:t>
            </a:r>
            <a:r>
              <a:rPr lang="en-US">
                <a:solidFill>
                  <a:srgbClr val="2A7DBF"/>
                </a:solidFill>
              </a:rPr>
              <a:t> has a positive effect on the performance as expected!</a:t>
            </a:r>
            <a:endParaRPr>
              <a:solidFill>
                <a:srgbClr val="2A7DB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"/>
          <p:cNvSpPr txBox="1"/>
          <p:nvPr>
            <p:ph type="title"/>
          </p:nvPr>
        </p:nvSpPr>
        <p:spPr>
          <a:xfrm>
            <a:off x="838200" y="365126"/>
            <a:ext cx="105156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000"/>
              <a:t>Training Results</a:t>
            </a:r>
            <a:endParaRPr sz="3000"/>
          </a:p>
        </p:txBody>
      </p:sp>
      <p:sp>
        <p:nvSpPr>
          <p:cNvPr id="357" name="Google Shape;357;p27"/>
          <p:cNvSpPr txBox="1"/>
          <p:nvPr/>
        </p:nvSpPr>
        <p:spPr>
          <a:xfrm>
            <a:off x="841675" y="6018225"/>
            <a:ext cx="105156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Training set: 50 graphs, Test set: 50 graphs, using ADAM, binary cross entropy, lr = 0.01, analytic results.</a:t>
            </a:r>
            <a:endParaRPr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7DBF"/>
              </a:solidFill>
            </a:endParaRPr>
          </a:p>
        </p:txBody>
      </p:sp>
      <p:sp>
        <p:nvSpPr>
          <p:cNvPr id="358" name="Google Shape;358;p27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</a:t>
            </a:r>
            <a:endParaRPr/>
          </a:p>
        </p:txBody>
      </p:sp>
      <p:sp>
        <p:nvSpPr>
          <p:cNvPr id="359" name="Google Shape;359;p27"/>
          <p:cNvSpPr txBox="1"/>
          <p:nvPr>
            <p:ph idx="3" type="body"/>
          </p:nvPr>
        </p:nvSpPr>
        <p:spPr>
          <a:xfrm>
            <a:off x="838200" y="1029541"/>
            <a:ext cx="10515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rPr lang="en-US"/>
              <a:t>Comparing Results with Hep.TrkX </a:t>
            </a:r>
            <a:r>
              <a:rPr i="0" lang="en-US" sz="1600">
                <a:solidFill>
                  <a:srgbClr val="000000"/>
                </a:solidFill>
              </a:rPr>
              <a:t>(N</a:t>
            </a:r>
            <a:r>
              <a:rPr baseline="-25000" i="0" lang="en-US" sz="1600">
                <a:solidFill>
                  <a:srgbClr val="000000"/>
                </a:solidFill>
              </a:rPr>
              <a:t>iteration </a:t>
            </a:r>
            <a:r>
              <a:rPr i="0" lang="en-US" sz="1600">
                <a:solidFill>
                  <a:srgbClr val="000000"/>
                </a:solidFill>
              </a:rPr>
              <a:t>= 3, qc = 10 with 1 layer)</a:t>
            </a:r>
            <a:endParaRPr i="0"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0" lang="en-US" sz="1200"/>
              <a:t>Farrell et al. 2018 (arXiv: 1810.06111) </a:t>
            </a:r>
            <a:endParaRPr i="0" sz="1600">
              <a:solidFill>
                <a:srgbClr val="000000"/>
              </a:solidFill>
            </a:endParaRPr>
          </a:p>
        </p:txBody>
      </p:sp>
      <p:sp>
        <p:nvSpPr>
          <p:cNvPr id="360" name="Google Shape;360;p27"/>
          <p:cNvSpPr txBox="1"/>
          <p:nvPr/>
        </p:nvSpPr>
        <p:spPr>
          <a:xfrm>
            <a:off x="7383775" y="113250"/>
            <a:ext cx="4570500" cy="472500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2A7DBF"/>
                </a:solidFill>
              </a:rPr>
              <a:t>AUC: Area Under ROC, a measure of accuracy for different thresholds. </a:t>
            </a:r>
            <a:endParaRPr sz="1000">
              <a:solidFill>
                <a:srgbClr val="2A7DB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2A7DBF"/>
                </a:solidFill>
              </a:rPr>
              <a:t>AUC = 1.0 means perfect score. </a:t>
            </a:r>
            <a:endParaRPr sz="1000">
              <a:solidFill>
                <a:srgbClr val="2A7DB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</p:txBody>
      </p:sp>
      <p:pic>
        <p:nvPicPr>
          <p:cNvPr id="361" name="Google Shape;3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450" y="1619529"/>
            <a:ext cx="4342748" cy="361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3648" y="1619516"/>
            <a:ext cx="4342748" cy="3618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7"/>
          <p:cNvSpPr txBox="1"/>
          <p:nvPr/>
        </p:nvSpPr>
        <p:spPr>
          <a:xfrm>
            <a:off x="2899950" y="5238475"/>
            <a:ext cx="63921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A7DBF"/>
                </a:solidFill>
              </a:rPr>
              <a:t>Our approach shows similar characteristics.</a:t>
            </a:r>
            <a:endParaRPr>
              <a:solidFill>
                <a:srgbClr val="2A7DB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A7DBF"/>
                </a:solidFill>
              </a:rPr>
              <a:t> But, it can achieve better AUC and loss with better circuits and more layers!</a:t>
            </a:r>
            <a:endParaRPr>
              <a:solidFill>
                <a:srgbClr val="2A7DB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8"/>
          <p:cNvSpPr txBox="1"/>
          <p:nvPr>
            <p:ph idx="1" type="body"/>
          </p:nvPr>
        </p:nvSpPr>
        <p:spPr>
          <a:xfrm>
            <a:off x="838200" y="1734672"/>
            <a:ext cx="105156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rPr lang="en-US" sz="2000"/>
              <a:t>QGNN results are promising. They can achieve similar performance compared to a novel classical model. However, there are still challenges to use this algorithm on a Quantum Computer.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9" name="Google Shape;369;p28"/>
          <p:cNvSpPr txBox="1"/>
          <p:nvPr>
            <p:ph idx="3" type="body"/>
          </p:nvPr>
        </p:nvSpPr>
        <p:spPr>
          <a:xfrm>
            <a:off x="838200" y="1029541"/>
            <a:ext cx="10515600" cy="5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0" name="Google Shape;370;p28"/>
          <p:cNvSpPr txBox="1"/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959"/>
              <a:t>Conclusion</a:t>
            </a:r>
            <a:endParaRPr/>
          </a:p>
        </p:txBody>
      </p:sp>
      <p:sp>
        <p:nvSpPr>
          <p:cNvPr id="371" name="Google Shape;371;p28"/>
          <p:cNvSpPr txBox="1"/>
          <p:nvPr/>
        </p:nvSpPr>
        <p:spPr>
          <a:xfrm>
            <a:off x="838200" y="3160750"/>
            <a:ext cx="50385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2A7DBF"/>
                </a:solidFill>
              </a:rPr>
              <a:t>How to improve?</a:t>
            </a:r>
            <a:endParaRPr sz="2000" u="sng">
              <a:solidFill>
                <a:srgbClr val="2A7DB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2A7DBF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600"/>
              <a:buChar char="●"/>
            </a:pPr>
            <a:r>
              <a:rPr lang="en-US" sz="1600">
                <a:solidFill>
                  <a:srgbClr val="2A7DBF"/>
                </a:solidFill>
              </a:rPr>
              <a:t>Use more layers.</a:t>
            </a:r>
            <a:endParaRPr sz="1600">
              <a:solidFill>
                <a:srgbClr val="2A7DBF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600"/>
              <a:buChar char="●"/>
            </a:pPr>
            <a:r>
              <a:rPr lang="en-US" sz="1600">
                <a:solidFill>
                  <a:srgbClr val="2A7DBF"/>
                </a:solidFill>
              </a:rPr>
              <a:t>Explore different circuits.</a:t>
            </a:r>
            <a:endParaRPr sz="1600">
              <a:solidFill>
                <a:srgbClr val="2A7DB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600"/>
              <a:buChar char="●"/>
            </a:pPr>
            <a:r>
              <a:rPr lang="en-US" sz="1600">
                <a:solidFill>
                  <a:srgbClr val="2A7DBF"/>
                </a:solidFill>
              </a:rPr>
              <a:t>Explore different architectures.</a:t>
            </a:r>
            <a:endParaRPr sz="1600">
              <a:solidFill>
                <a:srgbClr val="2A7DBF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600"/>
              <a:buChar char="●"/>
            </a:pPr>
            <a:r>
              <a:rPr lang="en-US" sz="1600">
                <a:solidFill>
                  <a:srgbClr val="2A7DBF"/>
                </a:solidFill>
              </a:rPr>
              <a:t>Use more events.</a:t>
            </a:r>
            <a:endParaRPr sz="1600">
              <a:solidFill>
                <a:srgbClr val="2A7DB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7DB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7DB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7DBF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7DB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7DBF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7DBF"/>
              </a:solidFill>
            </a:endParaRPr>
          </a:p>
        </p:txBody>
      </p:sp>
      <p:sp>
        <p:nvSpPr>
          <p:cNvPr id="372" name="Google Shape;372;p28"/>
          <p:cNvSpPr txBox="1"/>
          <p:nvPr/>
        </p:nvSpPr>
        <p:spPr>
          <a:xfrm>
            <a:off x="6315300" y="3160750"/>
            <a:ext cx="51735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2A7DBF"/>
                </a:solidFill>
              </a:rPr>
              <a:t>Challenges</a:t>
            </a:r>
            <a:endParaRPr sz="2000" u="sng">
              <a:solidFill>
                <a:srgbClr val="2A7DB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rgbClr val="2A7DBF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600"/>
              <a:buChar char="●"/>
            </a:pPr>
            <a:r>
              <a:rPr lang="en-US" sz="1600">
                <a:solidFill>
                  <a:srgbClr val="2A7DBF"/>
                </a:solidFill>
              </a:rPr>
              <a:t>Simulation times are long. Quantum models are hard to simulate. (Training takes 1-2 days depending on model complexity)</a:t>
            </a:r>
            <a:endParaRPr sz="1600">
              <a:solidFill>
                <a:srgbClr val="2A7DBF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2A7DBF"/>
                </a:solidFill>
              </a:rPr>
              <a:t>Things to explore</a:t>
            </a:r>
            <a:endParaRPr sz="2000" u="sng">
              <a:solidFill>
                <a:srgbClr val="2A7DB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rgbClr val="2A7DBF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600"/>
              <a:buChar char="●"/>
            </a:pPr>
            <a:r>
              <a:rPr lang="en-US" sz="1600">
                <a:solidFill>
                  <a:srgbClr val="2A7DBF"/>
                </a:solidFill>
              </a:rPr>
              <a:t>Effects of hardware and shot noise.</a:t>
            </a:r>
            <a:endParaRPr sz="1600">
              <a:solidFill>
                <a:srgbClr val="2A7DBF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600"/>
              <a:buChar char="●"/>
            </a:pPr>
            <a:r>
              <a:rPr lang="en-US" sz="1600">
                <a:solidFill>
                  <a:srgbClr val="2A7DBF"/>
                </a:solidFill>
              </a:rPr>
              <a:t>Complete overview with more layers and iterations.</a:t>
            </a:r>
            <a:endParaRPr sz="1600">
              <a:solidFill>
                <a:srgbClr val="2A7DBF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rgbClr val="2A7DBF"/>
              </a:solidFill>
            </a:endParaRPr>
          </a:p>
        </p:txBody>
      </p:sp>
      <p:sp>
        <p:nvSpPr>
          <p:cNvPr id="373" name="Google Shape;373;p28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Tüysüz, Carla Rieger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838200" y="1734675"/>
            <a:ext cx="10515600" cy="3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Particle track reconstruction problem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Quantum Computing and Machine Learning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Hybrid Embeddings for Particle Tracking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Char char="•"/>
            </a:pPr>
            <a:r>
              <a:rPr lang="en-US"/>
              <a:t>Hybrid</a:t>
            </a:r>
            <a:r>
              <a:rPr lang="en-US"/>
              <a:t> </a:t>
            </a:r>
            <a:r>
              <a:rPr lang="en-US"/>
              <a:t>GNN approach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Char char="•"/>
            </a:pPr>
            <a:r>
              <a:rPr lang="en-US"/>
              <a:t>Comments on future improvements</a:t>
            </a:r>
            <a:endParaRPr/>
          </a:p>
        </p:txBody>
      </p:sp>
      <p:sp>
        <p:nvSpPr>
          <p:cNvPr id="84" name="Google Shape;84;p11"/>
          <p:cNvSpPr txBox="1"/>
          <p:nvPr>
            <p:ph idx="3" type="body"/>
          </p:nvPr>
        </p:nvSpPr>
        <p:spPr>
          <a:xfrm>
            <a:off x="838200" y="1029541"/>
            <a:ext cx="10515600" cy="5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5" name="Google Shape;85;p11"/>
          <p:cNvSpPr txBox="1"/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959"/>
              <a:t>Outline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9"/>
          <p:cNvSpPr txBox="1"/>
          <p:nvPr>
            <p:ph type="title"/>
          </p:nvPr>
        </p:nvSpPr>
        <p:spPr>
          <a:xfrm>
            <a:off x="838200" y="365126"/>
            <a:ext cx="105156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959"/>
              <a:t>Contributors</a:t>
            </a:r>
            <a:endParaRPr/>
          </a:p>
        </p:txBody>
      </p:sp>
      <p:pic>
        <p:nvPicPr>
          <p:cNvPr id="380" name="Google Shape;38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637" y="3617804"/>
            <a:ext cx="3194414" cy="1366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plate&#10;&#10;Description automatically generated" id="381" name="Google Shape;38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4987" y="917667"/>
            <a:ext cx="2454910" cy="1014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82" name="Google Shape;38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28693" y="746170"/>
            <a:ext cx="3056346" cy="13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7562" y="2481363"/>
            <a:ext cx="2349749" cy="73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84" name="Google Shape;38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28107" y="3494254"/>
            <a:ext cx="1368638" cy="1390544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9"/>
          <p:cNvSpPr txBox="1"/>
          <p:nvPr/>
        </p:nvSpPr>
        <p:spPr>
          <a:xfrm>
            <a:off x="440625" y="1153650"/>
            <a:ext cx="5594100" cy="50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C. Tüysüz</a:t>
            </a:r>
            <a:r>
              <a:rPr baseline="30000"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u="sng">
                <a:solidFill>
                  <a:srgbClr val="2A7DBF"/>
                </a:solidFill>
              </a:rPr>
              <a:t>C. Rieger</a:t>
            </a:r>
            <a:r>
              <a:rPr baseline="30000" lang="en-US" sz="1800">
                <a:solidFill>
                  <a:srgbClr val="2A7DBF"/>
                </a:solidFill>
              </a:rPr>
              <a:t>2</a:t>
            </a:r>
            <a:r>
              <a:rPr lang="en-US" sz="1800">
                <a:solidFill>
                  <a:srgbClr val="2A7DBF"/>
                </a:solidFill>
              </a:rPr>
              <a:t>, </a:t>
            </a:r>
            <a:r>
              <a:rPr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 K. Novotny</a:t>
            </a:r>
            <a:r>
              <a:rPr baseline="30000" lang="en-US" sz="1800">
                <a:solidFill>
                  <a:srgbClr val="2A7DBF"/>
                </a:solidFill>
              </a:rPr>
              <a:t>3</a:t>
            </a:r>
            <a:r>
              <a:rPr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, B. Demirköz</a:t>
            </a:r>
            <a:r>
              <a:rPr baseline="30000"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, D. Dobos</a:t>
            </a:r>
            <a:r>
              <a:rPr baseline="30000" lang="en-US" sz="1800">
                <a:solidFill>
                  <a:srgbClr val="2A7DBF"/>
                </a:solidFill>
              </a:rPr>
              <a:t>3</a:t>
            </a:r>
            <a:r>
              <a:rPr baseline="30000"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aseline="30000" lang="en-US" sz="1800">
                <a:solidFill>
                  <a:srgbClr val="2A7DBF"/>
                </a:solidFill>
              </a:rPr>
              <a:t>4</a:t>
            </a:r>
            <a:r>
              <a:rPr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, K. Potamianos</a:t>
            </a:r>
            <a:r>
              <a:rPr baseline="30000" lang="en-US" sz="1800">
                <a:solidFill>
                  <a:srgbClr val="2A7DBF"/>
                </a:solidFill>
              </a:rPr>
              <a:t>3</a:t>
            </a:r>
            <a:r>
              <a:rPr baseline="30000"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,5</a:t>
            </a:r>
            <a:r>
              <a:rPr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, S. Vallecorsa</a:t>
            </a:r>
            <a:r>
              <a:rPr baseline="30000" lang="en-US" sz="1800">
                <a:solidFill>
                  <a:srgbClr val="2A7DBF"/>
                </a:solidFill>
              </a:rPr>
              <a:t>6</a:t>
            </a:r>
            <a:r>
              <a:rPr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, J.R. Vlimant</a:t>
            </a:r>
            <a:r>
              <a:rPr baseline="30000"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sz="1800">
                <a:solidFill>
                  <a:srgbClr val="2A7DBF"/>
                </a:solidFill>
              </a:rPr>
              <a:t>, Richard Forster</a:t>
            </a:r>
            <a:r>
              <a:rPr baseline="30000" lang="en-US" sz="1800">
                <a:solidFill>
                  <a:srgbClr val="2A7DBF"/>
                </a:solidFill>
              </a:rPr>
              <a:t>3</a:t>
            </a:r>
            <a:endParaRPr baseline="30000"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7DB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Middle East Technical University, Ankara, Turkey</a:t>
            </a:r>
            <a:r>
              <a:rPr lang="en-US" sz="1800">
                <a:solidFill>
                  <a:srgbClr val="2A7DBF"/>
                </a:solidFill>
              </a:rPr>
              <a:t>, </a:t>
            </a:r>
            <a:r>
              <a:rPr baseline="30000" lang="en-US" sz="1800">
                <a:solidFill>
                  <a:srgbClr val="2A7DBF"/>
                </a:solidFill>
              </a:rPr>
              <a:t>2</a:t>
            </a:r>
            <a:r>
              <a:rPr lang="en-US" sz="1800">
                <a:solidFill>
                  <a:srgbClr val="2A7DBF"/>
                </a:solidFill>
              </a:rPr>
              <a:t>ETH Zurich, Zurich, Switzerland</a:t>
            </a:r>
            <a:r>
              <a:rPr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800">
              <a:solidFill>
                <a:srgbClr val="2A7DB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2A7DBF"/>
                </a:solidFill>
              </a:rPr>
              <a:t> </a:t>
            </a:r>
            <a:r>
              <a:rPr baseline="30000" lang="en-US" sz="1800">
                <a:solidFill>
                  <a:srgbClr val="2A7DBF"/>
                </a:solidFill>
              </a:rPr>
              <a:t>3</a:t>
            </a:r>
            <a:r>
              <a:rPr lang="en-US" sz="1800">
                <a:solidFill>
                  <a:srgbClr val="2A7DBF"/>
                </a:solidFill>
              </a:rPr>
              <a:t>gluoNNet, Geneva, Switzerland,</a:t>
            </a:r>
            <a:endParaRPr sz="1800">
              <a:solidFill>
                <a:srgbClr val="2A7DB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7DBF"/>
                </a:solidFill>
              </a:rPr>
              <a:t> </a:t>
            </a:r>
            <a:r>
              <a:rPr baseline="30000" lang="en-US" sz="1800">
                <a:solidFill>
                  <a:srgbClr val="2A7DBF"/>
                </a:solidFill>
              </a:rPr>
              <a:t>4</a:t>
            </a:r>
            <a:r>
              <a:rPr lang="en-US" sz="1800">
                <a:solidFill>
                  <a:srgbClr val="2A7DBF"/>
                </a:solidFill>
              </a:rPr>
              <a:t>Lancaster University, Lancaster, UK,</a:t>
            </a:r>
            <a:endParaRPr sz="1800">
              <a:solidFill>
                <a:srgbClr val="2A7DB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7DBF"/>
                </a:solidFill>
              </a:rPr>
              <a:t> </a:t>
            </a:r>
            <a:r>
              <a:rPr baseline="30000" lang="en-US" sz="1800">
                <a:solidFill>
                  <a:srgbClr val="2A7DBF"/>
                </a:solidFill>
              </a:rPr>
              <a:t>5</a:t>
            </a:r>
            <a:r>
              <a:rPr lang="en-US" sz="1800">
                <a:solidFill>
                  <a:srgbClr val="2A7DBF"/>
                </a:solidFill>
              </a:rPr>
              <a:t>Oxford University, Oxford, UK,</a:t>
            </a:r>
            <a:endParaRPr sz="1800">
              <a:solidFill>
                <a:srgbClr val="2A7DB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7DBF"/>
                </a:solidFill>
              </a:rPr>
              <a:t> </a:t>
            </a:r>
            <a:r>
              <a:rPr baseline="30000" lang="en-US" sz="1800">
                <a:solidFill>
                  <a:srgbClr val="2A7DBF"/>
                </a:solidFill>
              </a:rPr>
              <a:t>6</a:t>
            </a:r>
            <a:r>
              <a:rPr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CERN, Geneva, Switzerland,</a:t>
            </a:r>
            <a:endParaRPr sz="1800">
              <a:solidFill>
                <a:srgbClr val="2A7DB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aseline="30000" lang="en-US" sz="1800">
                <a:solidFill>
                  <a:srgbClr val="2A7DBF"/>
                </a:solidFill>
              </a:rPr>
              <a:t>7</a:t>
            </a:r>
            <a:r>
              <a:rPr lang="en-US" sz="18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California Institute of Technology, Pasadena, California, USA, </a:t>
            </a:r>
            <a:endParaRPr sz="1800"/>
          </a:p>
        </p:txBody>
      </p:sp>
      <p:sp>
        <p:nvSpPr>
          <p:cNvPr id="386" name="Google Shape;386;p29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Tüysüz, Carla Rieger</a:t>
            </a:r>
            <a:endParaRPr/>
          </a:p>
        </p:txBody>
      </p:sp>
      <p:pic>
        <p:nvPicPr>
          <p:cNvPr id="387" name="Google Shape;387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28699" y="2378973"/>
            <a:ext cx="3056352" cy="94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26838" y="5215150"/>
            <a:ext cx="2518987" cy="8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0"/>
          <p:cNvSpPr txBox="1"/>
          <p:nvPr>
            <p:ph type="title"/>
          </p:nvPr>
        </p:nvSpPr>
        <p:spPr>
          <a:xfrm>
            <a:off x="838200" y="365126"/>
            <a:ext cx="105156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959"/>
              <a:t>Contributors</a:t>
            </a:r>
            <a:endParaRPr/>
          </a:p>
        </p:txBody>
      </p:sp>
      <p:pic>
        <p:nvPicPr>
          <p:cNvPr id="395" name="Google Shape;3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5342" y="4947090"/>
            <a:ext cx="2270936" cy="1062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plate&#10;&#10;Description automatically generated" id="396" name="Google Shape;39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3503" y="3961733"/>
            <a:ext cx="1745219" cy="788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97" name="Google Shape;39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4334" y="3801937"/>
            <a:ext cx="2172784" cy="1055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1471" y="4023382"/>
            <a:ext cx="1942054" cy="665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99" name="Google Shape;399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73475" y="4937621"/>
            <a:ext cx="972980" cy="108142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0"/>
          <p:cNvSpPr txBox="1"/>
          <p:nvPr/>
        </p:nvSpPr>
        <p:spPr>
          <a:xfrm>
            <a:off x="892725" y="1051600"/>
            <a:ext cx="7393200" cy="27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C. Tüysüz</a:t>
            </a:r>
            <a:r>
              <a:rPr baseline="30000"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r>
              <a:rPr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u="sng">
                <a:solidFill>
                  <a:srgbClr val="2A7DBF"/>
                </a:solidFill>
              </a:rPr>
              <a:t>C. Rieger</a:t>
            </a:r>
            <a:r>
              <a:rPr baseline="30000" lang="en-US" sz="1900">
                <a:solidFill>
                  <a:srgbClr val="2A7DBF"/>
                </a:solidFill>
              </a:rPr>
              <a:t>8</a:t>
            </a:r>
            <a:r>
              <a:rPr lang="en-US" sz="1900">
                <a:solidFill>
                  <a:srgbClr val="2A7DBF"/>
                </a:solidFill>
              </a:rPr>
              <a:t>, </a:t>
            </a:r>
            <a:r>
              <a:rPr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 K. Novotny</a:t>
            </a:r>
            <a:r>
              <a:rPr baseline="30000"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, B. Demirköz</a:t>
            </a:r>
            <a:r>
              <a:rPr baseline="30000"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, D. Dobos</a:t>
            </a:r>
            <a:r>
              <a:rPr baseline="30000"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r>
              <a:rPr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1900">
              <a:solidFill>
                <a:srgbClr val="2A7DB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K. Potamianos</a:t>
            </a:r>
            <a:r>
              <a:rPr baseline="30000"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4,5</a:t>
            </a:r>
            <a:r>
              <a:rPr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, S. Vallecorsa</a:t>
            </a:r>
            <a:r>
              <a:rPr baseline="30000"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, J.R. Vlimant</a:t>
            </a:r>
            <a:r>
              <a:rPr baseline="30000"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A7DB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Middle East Technical University, Ankara, Turkey, </a:t>
            </a:r>
            <a:r>
              <a:rPr baseline="30000"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STB Research, Ankara, Turkey, </a:t>
            </a:r>
            <a:r>
              <a:rPr baseline="30000"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CERN, Geneva, Switzerland, </a:t>
            </a:r>
            <a:r>
              <a:rPr baseline="30000"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gluoNNet, Geneva, Switzerland, </a:t>
            </a:r>
            <a:r>
              <a:rPr baseline="30000"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Oxford University, Oxford, UK, </a:t>
            </a:r>
            <a:r>
              <a:rPr baseline="30000"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Lancaster University, Lancaster, UK, </a:t>
            </a:r>
            <a:r>
              <a:rPr baseline="30000"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California Institute of Technology, Pasadena, California, USA, </a:t>
            </a:r>
            <a:r>
              <a:rPr baseline="30000"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19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ETH Zurich, Zurich, Switzerland</a:t>
            </a:r>
            <a:endParaRPr sz="1300"/>
          </a:p>
        </p:txBody>
      </p:sp>
      <p:sp>
        <p:nvSpPr>
          <p:cNvPr id="401" name="Google Shape;401;p30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Tüysüz, Carla Rieger</a:t>
            </a:r>
            <a:endParaRPr/>
          </a:p>
        </p:txBody>
      </p:sp>
      <p:pic>
        <p:nvPicPr>
          <p:cNvPr id="402" name="Google Shape;402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9226" y="5083972"/>
            <a:ext cx="2342251" cy="78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01892" y="3032850"/>
            <a:ext cx="1371600" cy="153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280589" y="3022636"/>
            <a:ext cx="1371600" cy="152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533687" y="1779683"/>
            <a:ext cx="1371600" cy="152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782733" y="529267"/>
            <a:ext cx="1371600" cy="152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270125" y="529275"/>
            <a:ext cx="1371600" cy="152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548438" y="5058250"/>
            <a:ext cx="2518987" cy="8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1"/>
          <p:cNvSpPr txBox="1"/>
          <p:nvPr>
            <p:ph type="title"/>
          </p:nvPr>
        </p:nvSpPr>
        <p:spPr>
          <a:xfrm>
            <a:off x="3186545" y="2541964"/>
            <a:ext cx="6069881" cy="812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6000"/>
              <a:buFont typeface="Arial Black"/>
              <a:buNone/>
            </a:pPr>
            <a:r>
              <a:rPr lang="en-US" sz="6000"/>
              <a:t>Thank you.</a:t>
            </a:r>
            <a:endParaRPr/>
          </a:p>
        </p:txBody>
      </p:sp>
      <p:sp>
        <p:nvSpPr>
          <p:cNvPr id="414" name="Google Shape;414;p31"/>
          <p:cNvSpPr txBox="1"/>
          <p:nvPr>
            <p:ph idx="1" type="body"/>
          </p:nvPr>
        </p:nvSpPr>
        <p:spPr>
          <a:xfrm>
            <a:off x="48492" y="3526046"/>
            <a:ext cx="121434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None/>
            </a:pPr>
            <a:r>
              <a:rPr lang="en-US"/>
              <a:t>Email: </a:t>
            </a:r>
            <a:r>
              <a:rPr lang="en-US">
                <a:solidFill>
                  <a:schemeClr val="hlink"/>
                </a:solidFill>
                <a:uFill>
                  <a:noFill/>
                </a:uFill>
                <a:hlinkClick r:id="rId3"/>
              </a:rPr>
              <a:t>ctuysuz@cern.ch</a:t>
            </a:r>
            <a:r>
              <a:rPr lang="en-US"/>
              <a:t>, carieger@ethz.ch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7DBF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A picture containing drawing, plate&#10;&#10;Description automatically generated" id="415" name="Google Shape;41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637" y="641317"/>
            <a:ext cx="2454910" cy="1014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16" name="Google Shape;41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67830" y="457070"/>
            <a:ext cx="3056346" cy="13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3094" y="720588"/>
            <a:ext cx="2731787" cy="855617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1"/>
          <p:cNvSpPr txBox="1"/>
          <p:nvPr/>
        </p:nvSpPr>
        <p:spPr>
          <a:xfrm>
            <a:off x="910900" y="5131275"/>
            <a:ext cx="10418700" cy="11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Results shown here will be published soon, with a complete overview. </a:t>
            </a:r>
            <a:endParaRPr sz="1600">
              <a:solidFill>
                <a:srgbClr val="2A7DBF"/>
              </a:solidFill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You can refer to our recent conference paper for previous results: </a:t>
            </a:r>
            <a:r>
              <a:rPr lang="en-US" sz="1600" u="sng">
                <a:solidFill>
                  <a:srgbClr val="2A7DBF"/>
                </a:solidFill>
              </a:rPr>
              <a:t>arXiv:2012.01379</a:t>
            </a:r>
            <a:endParaRPr sz="1600" u="sng">
              <a:solidFill>
                <a:srgbClr val="2A7DBF"/>
              </a:solidFill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The current code base will be public with the release of the paper. </a:t>
            </a:r>
            <a:endParaRPr sz="1600">
              <a:solidFill>
                <a:srgbClr val="2A7DBF"/>
              </a:solidFill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You can refer to our old codebase: </a:t>
            </a:r>
            <a:r>
              <a:rPr lang="en-US" sz="1600" u="sng">
                <a:solidFill>
                  <a:srgbClr val="2A7DBF"/>
                </a:solidFill>
              </a:rPr>
              <a:t>https://github.com/cnktysz/HepTrkX-quantum</a:t>
            </a:r>
            <a:endParaRPr sz="1600" u="sng">
              <a:solidFill>
                <a:srgbClr val="2A7DBF"/>
              </a:solidFill>
            </a:endParaRPr>
          </a:p>
        </p:txBody>
      </p:sp>
      <p:sp>
        <p:nvSpPr>
          <p:cNvPr id="419" name="Google Shape;419;p31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Tüysüz, Carla Rieger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2"/>
          <p:cNvSpPr txBox="1"/>
          <p:nvPr>
            <p:ph type="title"/>
          </p:nvPr>
        </p:nvSpPr>
        <p:spPr>
          <a:xfrm>
            <a:off x="2738251" y="2611950"/>
            <a:ext cx="67155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6000"/>
              <a:buFont typeface="Arial Black"/>
              <a:buNone/>
            </a:pPr>
            <a:r>
              <a:rPr lang="en-US" sz="6000"/>
              <a:t>Backup Slides</a:t>
            </a:r>
            <a:endParaRPr/>
          </a:p>
        </p:txBody>
      </p:sp>
      <p:sp>
        <p:nvSpPr>
          <p:cNvPr id="425" name="Google Shape;425;p32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713" y="2224921"/>
            <a:ext cx="4664524" cy="336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3"/>
          <p:cNvSpPr txBox="1"/>
          <p:nvPr>
            <p:ph idx="3" type="body"/>
          </p:nvPr>
        </p:nvSpPr>
        <p:spPr>
          <a:xfrm>
            <a:off x="838200" y="1029541"/>
            <a:ext cx="10515600" cy="5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2" name="Google Shape;432;p33"/>
          <p:cNvSpPr txBox="1"/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200"/>
              <a:buFont typeface="Arial Black"/>
              <a:buNone/>
            </a:pPr>
            <a:r>
              <a:rPr lang="en-US" sz="3200"/>
              <a:t>High Luminosity LHC</a:t>
            </a:r>
            <a:endParaRPr/>
          </a:p>
        </p:txBody>
      </p:sp>
      <p:sp>
        <p:nvSpPr>
          <p:cNvPr id="433" name="Google Shape;433;p33"/>
          <p:cNvSpPr txBox="1"/>
          <p:nvPr>
            <p:ph idx="1" type="body"/>
          </p:nvPr>
        </p:nvSpPr>
        <p:spPr>
          <a:xfrm>
            <a:off x="838200" y="1651519"/>
            <a:ext cx="9897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A7DBF"/>
                </a:solidFill>
              </a:rPr>
              <a:t>High Luminosity upgrade of LHC brings many computational challenges.</a:t>
            </a:r>
            <a:endParaRPr sz="2000">
              <a:solidFill>
                <a:srgbClr val="2A7DB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  <p:sp>
        <p:nvSpPr>
          <p:cNvPr id="434" name="Google Shape;434;p33"/>
          <p:cNvSpPr txBox="1"/>
          <p:nvPr/>
        </p:nvSpPr>
        <p:spPr>
          <a:xfrm>
            <a:off x="33125" y="5489162"/>
            <a:ext cx="499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ATLAS computing model projections for Phase-2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3"/>
          <p:cNvSpPr txBox="1"/>
          <p:nvPr/>
        </p:nvSpPr>
        <p:spPr>
          <a:xfrm>
            <a:off x="5996804" y="2429732"/>
            <a:ext cx="582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000"/>
              <a:buFont typeface="Arial"/>
              <a:buNone/>
            </a:pPr>
            <a:r>
              <a:rPr lang="en-US">
                <a:solidFill>
                  <a:srgbClr val="2A7DBF"/>
                </a:solidFill>
              </a:rPr>
              <a:t>Number of tracks is expected to be increase by 12-15 times</a:t>
            </a:r>
            <a:endParaRPr/>
          </a:p>
        </p:txBody>
      </p:sp>
      <p:sp>
        <p:nvSpPr>
          <p:cNvPr id="436" name="Google Shape;436;p33"/>
          <p:cNvSpPr txBox="1"/>
          <p:nvPr/>
        </p:nvSpPr>
        <p:spPr>
          <a:xfrm>
            <a:off x="6020950" y="4388600"/>
            <a:ext cx="57726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i="1" lang="en-US" sz="1600">
                <a:solidFill>
                  <a:srgbClr val="2A7DBF"/>
                </a:solidFill>
              </a:rPr>
              <a:t>μ</a:t>
            </a:r>
            <a:r>
              <a:rPr lang="en-US" sz="1600">
                <a:solidFill>
                  <a:srgbClr val="2A7DBF"/>
                </a:solidFill>
              </a:rPr>
              <a:t>: Average number of interactions per bunch crossing </a:t>
            </a:r>
            <a:endParaRPr sz="1600">
              <a:solidFill>
                <a:srgbClr val="2A7DBF"/>
              </a:solidFill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000"/>
              <a:buFont typeface="Arial"/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000"/>
              <a:buFont typeface="Arial"/>
              <a:buNone/>
            </a:pPr>
            <a:r>
              <a:rPr lang="en-US" sz="1600">
                <a:solidFill>
                  <a:srgbClr val="2A7DBF"/>
                </a:solidFill>
              </a:rPr>
              <a:t>H. Gray, Track reconstruction in the ATLAS experiment, 2016.</a:t>
            </a:r>
            <a:endParaRPr sz="1600">
              <a:solidFill>
                <a:srgbClr val="2A7D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7" name="Google Shape;437;p33"/>
          <p:cNvCxnSpPr/>
          <p:nvPr/>
        </p:nvCxnSpPr>
        <p:spPr>
          <a:xfrm>
            <a:off x="4861227" y="3909654"/>
            <a:ext cx="1437000" cy="9300"/>
          </a:xfrm>
          <a:prstGeom prst="straightConnector1">
            <a:avLst/>
          </a:prstGeom>
          <a:noFill/>
          <a:ln cap="flat" cmpd="sng" w="53975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graphicFrame>
        <p:nvGraphicFramePr>
          <p:cNvPr id="438" name="Google Shape;438;p33"/>
          <p:cNvGraphicFramePr/>
          <p:nvPr/>
        </p:nvGraphicFramePr>
        <p:xfrm>
          <a:off x="6575000" y="3169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{438BABCB-F795-4BBC-8219-D9A2792B69B6}</a:tableStyleId>
              </a:tblPr>
              <a:tblGrid>
                <a:gridCol w="1166125"/>
                <a:gridCol w="1166125"/>
                <a:gridCol w="1166125"/>
                <a:gridCol w="1166125"/>
              </a:tblGrid>
              <a:tr h="277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Run 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Run 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Run 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7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μ</a:t>
                      </a:r>
                      <a:endParaRPr i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150-200?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7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Tracks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~280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~600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~7-10k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7D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39" name="Google Shape;439;p33"/>
          <p:cNvCxnSpPr/>
          <p:nvPr/>
        </p:nvCxnSpPr>
        <p:spPr>
          <a:xfrm>
            <a:off x="6584802" y="2794816"/>
            <a:ext cx="4644900" cy="10200"/>
          </a:xfrm>
          <a:prstGeom prst="straightConnector1">
            <a:avLst/>
          </a:prstGeom>
          <a:noFill/>
          <a:ln cap="flat" cmpd="sng" w="53975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440" name="Google Shape;440;p33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585" y="1756010"/>
            <a:ext cx="5388107" cy="1619842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6" name="Google Shape;446;p34"/>
          <p:cNvSpPr txBox="1"/>
          <p:nvPr>
            <p:ph idx="3" type="body"/>
          </p:nvPr>
        </p:nvSpPr>
        <p:spPr>
          <a:xfrm>
            <a:off x="838200" y="1029541"/>
            <a:ext cx="10515600" cy="5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rPr lang="en-US"/>
              <a:t>Segment Classification</a:t>
            </a:r>
            <a:endParaRPr/>
          </a:p>
        </p:txBody>
      </p:sp>
      <p:sp>
        <p:nvSpPr>
          <p:cNvPr id="447" name="Google Shape;447;p34"/>
          <p:cNvSpPr txBox="1"/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959"/>
              <a:t>Hep.TrkX GNN</a:t>
            </a:r>
            <a:endParaRPr/>
          </a:p>
        </p:txBody>
      </p:sp>
      <p:sp>
        <p:nvSpPr>
          <p:cNvPr id="448" name="Google Shape;448;p34"/>
          <p:cNvSpPr txBox="1"/>
          <p:nvPr>
            <p:ph idx="1" type="body"/>
          </p:nvPr>
        </p:nvSpPr>
        <p:spPr>
          <a:xfrm>
            <a:off x="3090800" y="2899000"/>
            <a:ext cx="246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solidFill>
                  <a:srgbClr val="2A7DBF"/>
                </a:solidFill>
              </a:rPr>
              <a:t>arXiv: 1</a:t>
            </a:r>
            <a:r>
              <a:rPr lang="en-US" sz="1600">
                <a:solidFill>
                  <a:srgbClr val="2A7DBF"/>
                </a:solidFill>
              </a:rPr>
              <a:t>810.06111</a:t>
            </a:r>
            <a:endParaRPr>
              <a:solidFill>
                <a:srgbClr val="2A7DBF"/>
              </a:solidFill>
            </a:endParaRPr>
          </a:p>
        </p:txBody>
      </p:sp>
      <p:pic>
        <p:nvPicPr>
          <p:cNvPr id="449" name="Google Shape;44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3337" y="5204650"/>
            <a:ext cx="9405318" cy="101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450" name="Google Shape;450;p34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8341" y="1440922"/>
            <a:ext cx="5062800" cy="225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1" name="Google Shape;451;p34"/>
          <p:cNvCxnSpPr/>
          <p:nvPr/>
        </p:nvCxnSpPr>
        <p:spPr>
          <a:xfrm>
            <a:off x="576577" y="4361454"/>
            <a:ext cx="1437000" cy="9300"/>
          </a:xfrm>
          <a:prstGeom prst="straightConnector1">
            <a:avLst/>
          </a:prstGeom>
          <a:noFill/>
          <a:ln cap="flat" cmpd="sng" w="53975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452" name="Google Shape;452;p34"/>
          <p:cNvSpPr txBox="1"/>
          <p:nvPr/>
        </p:nvSpPr>
        <p:spPr>
          <a:xfrm>
            <a:off x="7877250" y="695100"/>
            <a:ext cx="29214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2A7DBF"/>
                </a:solidFill>
              </a:rPr>
              <a:t>Model Scores (</a:t>
            </a:r>
            <a:r>
              <a:rPr lang="en-US" sz="1200" u="sng">
                <a:solidFill>
                  <a:srgbClr val="2A7DBF"/>
                </a:solidFill>
              </a:rPr>
              <a:t>with 0.5 threshold</a:t>
            </a:r>
            <a:r>
              <a:rPr lang="en-US" sz="1200" u="sng">
                <a:solidFill>
                  <a:srgbClr val="2A7DBF"/>
                </a:solidFill>
              </a:rPr>
              <a:t>):</a:t>
            </a:r>
            <a:endParaRPr sz="1200" u="sng">
              <a:solidFill>
                <a:srgbClr val="2A7DB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A7DBF"/>
                </a:solidFill>
              </a:rPr>
              <a:t>Purity: ﻿99.5%, Efficiency: 98.7%</a:t>
            </a:r>
            <a:endParaRPr sz="1200">
              <a:solidFill>
                <a:srgbClr val="2A7DB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A7DBF"/>
                </a:solidFill>
              </a:rPr>
              <a:t>Overall Accuracy: 99.5%</a:t>
            </a:r>
            <a:endParaRPr sz="1200">
              <a:solidFill>
                <a:srgbClr val="2A7DB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A7DB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4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</a:t>
            </a:r>
            <a:endParaRPr/>
          </a:p>
        </p:txBody>
      </p:sp>
      <p:sp>
        <p:nvSpPr>
          <p:cNvPr id="454" name="Google Shape;454;p34"/>
          <p:cNvSpPr txBox="1"/>
          <p:nvPr/>
        </p:nvSpPr>
        <p:spPr>
          <a:xfrm>
            <a:off x="2091150" y="3773750"/>
            <a:ext cx="29214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A7DBF"/>
                </a:solidFill>
              </a:rPr>
              <a:t>The project is extended with the name Exa.TrkX to continue investigating use of GNNs in track reconstruction.</a:t>
            </a:r>
            <a:endParaRPr sz="1200">
              <a:solidFill>
                <a:srgbClr val="2A7DBF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A7DB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https://exatrkx.github.io</a:t>
            </a:r>
            <a:endParaRPr sz="1200">
              <a:solidFill>
                <a:srgbClr val="2A7DBF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A7DBF"/>
                </a:solidFill>
              </a:rPr>
              <a:t>arXiv:2007.00149</a:t>
            </a:r>
            <a:endParaRPr sz="1200">
              <a:solidFill>
                <a:srgbClr val="2A7DB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5"/>
          <p:cNvSpPr txBox="1"/>
          <p:nvPr>
            <p:ph idx="3" type="body"/>
          </p:nvPr>
        </p:nvSpPr>
        <p:spPr>
          <a:xfrm>
            <a:off x="838200" y="1029541"/>
            <a:ext cx="10515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60" name="Google Shape;460;p35"/>
          <p:cNvSpPr txBox="1"/>
          <p:nvPr>
            <p:ph type="title"/>
          </p:nvPr>
        </p:nvSpPr>
        <p:spPr>
          <a:xfrm>
            <a:off x="838200" y="365126"/>
            <a:ext cx="105156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959"/>
              <a:t>Q.C. for Machine Learning</a:t>
            </a:r>
            <a:endParaRPr/>
          </a:p>
        </p:txBody>
      </p:sp>
      <p:pic>
        <p:nvPicPr>
          <p:cNvPr id="461" name="Google Shape;46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0450" y="1763899"/>
            <a:ext cx="6631099" cy="22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5"/>
          <p:cNvSpPr txBox="1"/>
          <p:nvPr/>
        </p:nvSpPr>
        <p:spPr>
          <a:xfrm>
            <a:off x="328750" y="2789575"/>
            <a:ext cx="21423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A7DBF"/>
                </a:solidFill>
              </a:rPr>
              <a:t>We can use </a:t>
            </a:r>
            <a:r>
              <a:rPr lang="en-US" sz="1200">
                <a:solidFill>
                  <a:srgbClr val="2A7DBF"/>
                </a:solidFill>
              </a:rPr>
              <a:t>parameterized</a:t>
            </a:r>
            <a:r>
              <a:rPr lang="en-US" sz="1200">
                <a:solidFill>
                  <a:srgbClr val="2A7DBF"/>
                </a:solidFill>
              </a:rPr>
              <a:t> gates to embed data in the Hilbert Space.</a:t>
            </a:r>
            <a:endParaRPr sz="1200">
              <a:solidFill>
                <a:srgbClr val="2A7DB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9500" y="4133924"/>
            <a:ext cx="6873009" cy="2100001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5"/>
          <p:cNvSpPr txBox="1"/>
          <p:nvPr/>
        </p:nvSpPr>
        <p:spPr>
          <a:xfrm>
            <a:off x="328750" y="4991700"/>
            <a:ext cx="21423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A7DBF"/>
                </a:solidFill>
              </a:rPr>
              <a:t>Then, we can use other parametrized gates that we can optimize to do tasks such as classification.</a:t>
            </a:r>
            <a:endParaRPr sz="1200">
              <a:solidFill>
                <a:srgbClr val="2A7DB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5"/>
          <p:cNvSpPr txBox="1"/>
          <p:nvPr/>
        </p:nvSpPr>
        <p:spPr>
          <a:xfrm>
            <a:off x="3763300" y="4192925"/>
            <a:ext cx="117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A7DBF"/>
                </a:solidFill>
              </a:rPr>
              <a:t>Train</a:t>
            </a:r>
            <a:endParaRPr sz="1200">
              <a:solidFill>
                <a:srgbClr val="2A7DB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5"/>
          <p:cNvSpPr txBox="1"/>
          <p:nvPr/>
        </p:nvSpPr>
        <p:spPr>
          <a:xfrm>
            <a:off x="7446850" y="4192925"/>
            <a:ext cx="117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A7DBF"/>
                </a:solidFill>
              </a:rPr>
              <a:t>Classify</a:t>
            </a:r>
            <a:endParaRPr sz="1200">
              <a:solidFill>
                <a:srgbClr val="2A7DB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7" name="Google Shape;467;p35"/>
          <p:cNvCxnSpPr/>
          <p:nvPr/>
        </p:nvCxnSpPr>
        <p:spPr>
          <a:xfrm flipH="1" rot="10800000">
            <a:off x="6296075" y="1136600"/>
            <a:ext cx="3326700" cy="670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8" name="Google Shape;468;p35"/>
          <p:cNvCxnSpPr/>
          <p:nvPr/>
        </p:nvCxnSpPr>
        <p:spPr>
          <a:xfrm flipH="1" rot="10800000">
            <a:off x="8256425" y="1130200"/>
            <a:ext cx="1347300" cy="670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9" name="Google Shape;469;p35"/>
          <p:cNvCxnSpPr/>
          <p:nvPr/>
        </p:nvCxnSpPr>
        <p:spPr>
          <a:xfrm flipH="1" rot="10800000">
            <a:off x="8843875" y="1130200"/>
            <a:ext cx="753600" cy="670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0" name="Google Shape;470;p35"/>
          <p:cNvSpPr txBox="1"/>
          <p:nvPr/>
        </p:nvSpPr>
        <p:spPr>
          <a:xfrm>
            <a:off x="9411550" y="948275"/>
            <a:ext cx="2075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A7DBF"/>
                </a:solidFill>
              </a:rPr>
              <a:t>Parameterized Gates</a:t>
            </a:r>
            <a:endParaRPr sz="1200">
              <a:solidFill>
                <a:srgbClr val="2A7DB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6050" y="1652875"/>
            <a:ext cx="2429476" cy="84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07054" y="2443376"/>
            <a:ext cx="2367470" cy="56055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35"/>
          <p:cNvSpPr txBox="1"/>
          <p:nvPr/>
        </p:nvSpPr>
        <p:spPr>
          <a:xfrm>
            <a:off x="7555300" y="3725613"/>
            <a:ext cx="3175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2A7DBF"/>
                </a:solidFill>
              </a:rPr>
              <a:t>Adapted from: Sim et al. 2019 (arXiv:1905.10876)</a:t>
            </a:r>
            <a:endParaRPr sz="800">
              <a:solidFill>
                <a:srgbClr val="2A7DBF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2A7DBF"/>
              </a:solidFill>
            </a:endParaRPr>
          </a:p>
        </p:txBody>
      </p:sp>
      <p:sp>
        <p:nvSpPr>
          <p:cNvPr id="474" name="Google Shape;474;p35"/>
          <p:cNvSpPr txBox="1"/>
          <p:nvPr/>
        </p:nvSpPr>
        <p:spPr>
          <a:xfrm>
            <a:off x="7711300" y="6271075"/>
            <a:ext cx="28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2A7DBF"/>
                </a:solidFill>
              </a:rPr>
              <a:t>Adapted from: Lloyd et al. 2020 (arXiv:2001.03622)</a:t>
            </a:r>
            <a:endParaRPr sz="800">
              <a:solidFill>
                <a:srgbClr val="2A7DBF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2A7DB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57810"/>
            <a:ext cx="10133001" cy="107317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6"/>
          <p:cNvSpPr txBox="1"/>
          <p:nvPr>
            <p:ph idx="3" type="body"/>
          </p:nvPr>
        </p:nvSpPr>
        <p:spPr>
          <a:xfrm>
            <a:off x="838200" y="1029541"/>
            <a:ext cx="10515600" cy="5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81" name="Google Shape;481;p36"/>
          <p:cNvSpPr txBox="1"/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959"/>
              <a:t>Quantum Classification</a:t>
            </a:r>
            <a:endParaRPr/>
          </a:p>
        </p:txBody>
      </p:sp>
      <p:pic>
        <p:nvPicPr>
          <p:cNvPr id="482" name="Google Shape;48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9355" y="3065787"/>
            <a:ext cx="4307912" cy="2207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0968" y="2806221"/>
            <a:ext cx="7408333" cy="2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6"/>
          <p:cNvSpPr txBox="1"/>
          <p:nvPr/>
        </p:nvSpPr>
        <p:spPr>
          <a:xfrm>
            <a:off x="6243075" y="5272788"/>
            <a:ext cx="1656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arXiv: 1804.03680</a:t>
            </a:r>
            <a:endParaRPr>
              <a:solidFill>
                <a:srgbClr val="2A7D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6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7"/>
          <p:cNvSpPr txBox="1"/>
          <p:nvPr>
            <p:ph type="title"/>
          </p:nvPr>
        </p:nvSpPr>
        <p:spPr>
          <a:xfrm>
            <a:off x="838200" y="365126"/>
            <a:ext cx="105156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959"/>
              <a:t>Preprocessing</a:t>
            </a:r>
            <a:endParaRPr sz="3959"/>
          </a:p>
        </p:txBody>
      </p:sp>
      <p:pic>
        <p:nvPicPr>
          <p:cNvPr id="491" name="Google Shape;491;p37"/>
          <p:cNvPicPr preferRelativeResize="0"/>
          <p:nvPr/>
        </p:nvPicPr>
        <p:blipFill rotWithShape="1">
          <a:blip r:embed="rId3">
            <a:alphaModFix/>
          </a:blip>
          <a:srcRect b="23164" l="34708" r="35425" t="23900"/>
          <a:stretch/>
        </p:blipFill>
        <p:spPr>
          <a:xfrm>
            <a:off x="838200" y="1028725"/>
            <a:ext cx="2310875" cy="3013626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7"/>
          <p:cNvSpPr txBox="1"/>
          <p:nvPr/>
        </p:nvSpPr>
        <p:spPr>
          <a:xfrm>
            <a:off x="745638" y="4042375"/>
            <a:ext cx="24960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Use only the barrel region to avoid track ambiguity.</a:t>
            </a:r>
            <a:endParaRPr>
              <a:solidFill>
                <a:srgbClr val="2A7D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A7D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Only 100 events are used!</a:t>
            </a:r>
            <a:endParaRPr b="1">
              <a:solidFill>
                <a:srgbClr val="2A7D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7"/>
          <p:cNvSpPr txBox="1"/>
          <p:nvPr/>
        </p:nvSpPr>
        <p:spPr>
          <a:xfrm>
            <a:off x="3055775" y="2277688"/>
            <a:ext cx="18087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Use hits of particles</a:t>
            </a:r>
            <a:endParaRPr>
              <a:solidFill>
                <a:srgbClr val="2A7D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 with pT &gt; 1 GeV </a:t>
            </a:r>
            <a:endParaRPr>
              <a:solidFill>
                <a:srgbClr val="2A7D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7"/>
          <p:cNvSpPr txBox="1"/>
          <p:nvPr/>
        </p:nvSpPr>
        <p:spPr>
          <a:xfrm>
            <a:off x="4934438" y="895250"/>
            <a:ext cx="2496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pT distribution of an event</a:t>
            </a:r>
            <a:endParaRPr>
              <a:solidFill>
                <a:srgbClr val="2A7D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7"/>
          <p:cNvSpPr txBox="1"/>
          <p:nvPr/>
        </p:nvSpPr>
        <p:spPr>
          <a:xfrm>
            <a:off x="222888" y="5243588"/>
            <a:ext cx="4782000" cy="1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The preprocessing is used to reduce both the track ambiguity and the size of the dataset. Quantum Machine Learning </a:t>
            </a:r>
            <a:r>
              <a:rPr b="1" lang="en-US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simulations</a:t>
            </a:r>
            <a:r>
              <a:rPr lang="en-US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 can not handle large datasets at the moment!</a:t>
            </a:r>
            <a:endParaRPr>
              <a:solidFill>
                <a:srgbClr val="2A7D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7"/>
          <p:cNvSpPr/>
          <p:nvPr/>
        </p:nvSpPr>
        <p:spPr>
          <a:xfrm rot="5400000">
            <a:off x="7157400" y="1745675"/>
            <a:ext cx="1572300" cy="1257900"/>
          </a:xfrm>
          <a:prstGeom prst="bentArrow">
            <a:avLst>
              <a:gd fmla="val 4565" name="adj1"/>
              <a:gd fmla="val 6653" name="adj2"/>
              <a:gd fmla="val 8548" name="adj3"/>
              <a:gd fmla="val 46391" name="adj4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7"/>
          <p:cNvSpPr/>
          <p:nvPr/>
        </p:nvSpPr>
        <p:spPr>
          <a:xfrm>
            <a:off x="3277375" y="1807800"/>
            <a:ext cx="1413600" cy="315000"/>
          </a:xfrm>
          <a:prstGeom prst="rightArrow">
            <a:avLst>
              <a:gd fmla="val 17110" name="adj1"/>
              <a:gd fmla="val 87658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7"/>
          <p:cNvSpPr txBox="1"/>
          <p:nvPr/>
        </p:nvSpPr>
        <p:spPr>
          <a:xfrm>
            <a:off x="3055775" y="1480800"/>
            <a:ext cx="18087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~15% of hits survive</a:t>
            </a:r>
            <a:endParaRPr>
              <a:solidFill>
                <a:srgbClr val="2A7D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9" name="Google Shape;49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625" y="1181126"/>
            <a:ext cx="2384369" cy="192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4438" y="3259338"/>
            <a:ext cx="6882312" cy="28658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1" name="Google Shape;501;p37"/>
          <p:cNvGraphicFramePr/>
          <p:nvPr/>
        </p:nvGraphicFramePr>
        <p:xfrm>
          <a:off x="9042900" y="185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{438BABCB-F795-4BBC-8219-D9A2792B69B6}</a:tableStyleId>
              </a:tblPr>
              <a:tblGrid>
                <a:gridCol w="1155450"/>
                <a:gridCol w="1155450"/>
              </a:tblGrid>
              <a:tr h="2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|</a:t>
                      </a:r>
                      <a:r>
                        <a:rPr lang="en-US"/>
                        <a:t>Δr/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Δ𝜙</a:t>
                      </a:r>
                      <a:r>
                        <a:rPr lang="en-US"/>
                        <a:t>|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&lt; 0.0006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2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|z</a:t>
                      </a:r>
                      <a:r>
                        <a:rPr baseline="-25000" lang="en-US"/>
                        <a:t>0</a:t>
                      </a:r>
                      <a:r>
                        <a:rPr lang="en-US"/>
                        <a:t>|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&lt; 200 mm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2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|𝜂|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&lt; 5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502" name="Google Shape;502;p37"/>
          <p:cNvSpPr txBox="1"/>
          <p:nvPr/>
        </p:nvSpPr>
        <p:spPr>
          <a:xfrm>
            <a:off x="7137700" y="1185675"/>
            <a:ext cx="2047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7DBF"/>
                </a:solidFill>
                <a:latin typeface="Calibri"/>
                <a:ea typeface="Calibri"/>
                <a:cs typeface="Calibri"/>
                <a:sym typeface="Calibri"/>
              </a:rPr>
              <a:t>apply cuts to segments</a:t>
            </a:r>
            <a:endParaRPr>
              <a:solidFill>
                <a:srgbClr val="2A7D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7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8"/>
          <p:cNvSpPr txBox="1"/>
          <p:nvPr>
            <p:ph type="title"/>
          </p:nvPr>
        </p:nvSpPr>
        <p:spPr>
          <a:xfrm>
            <a:off x="838200" y="365126"/>
            <a:ext cx="10515600" cy="66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Information Encoding Quantum Circuit</a:t>
            </a:r>
            <a:endParaRPr sz="3000"/>
          </a:p>
        </p:txBody>
      </p:sp>
      <p:sp>
        <p:nvSpPr>
          <p:cNvPr id="510" name="Google Shape;510;p38"/>
          <p:cNvSpPr txBox="1"/>
          <p:nvPr/>
        </p:nvSpPr>
        <p:spPr>
          <a:xfrm>
            <a:off x="-28350" y="5594000"/>
            <a:ext cx="59484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Simple Angle Encoding Circuit:</a:t>
            </a:r>
            <a:endParaRPr sz="1600">
              <a:solidFill>
                <a:srgbClr val="2A7DB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Requires N</a:t>
            </a:r>
            <a:r>
              <a:rPr baseline="-25000" lang="en-US" sz="1600">
                <a:solidFill>
                  <a:srgbClr val="2A7DBF"/>
                </a:solidFill>
              </a:rPr>
              <a:t>qubits</a:t>
            </a:r>
            <a:r>
              <a:rPr lang="en-US" sz="1600">
                <a:solidFill>
                  <a:srgbClr val="2A7DBF"/>
                </a:solidFill>
              </a:rPr>
              <a:t> = Size of the input</a:t>
            </a:r>
            <a:endParaRPr sz="1600">
              <a:solidFill>
                <a:srgbClr val="2A7DBF"/>
              </a:solidFill>
            </a:endParaRPr>
          </a:p>
        </p:txBody>
      </p:sp>
      <p:pic>
        <p:nvPicPr>
          <p:cNvPr id="511" name="Google Shape;51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9125" y="2586084"/>
            <a:ext cx="3592049" cy="3007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2" name="Google Shape;512;p38"/>
          <p:cNvCxnSpPr>
            <a:stCxn id="513" idx="3"/>
            <a:endCxn id="511" idx="1"/>
          </p:cNvCxnSpPr>
          <p:nvPr/>
        </p:nvCxnSpPr>
        <p:spPr>
          <a:xfrm>
            <a:off x="3815625" y="4090047"/>
            <a:ext cx="3763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4" name="Google Shape;514;p38"/>
          <p:cNvSpPr txBox="1"/>
          <p:nvPr/>
        </p:nvSpPr>
        <p:spPr>
          <a:xfrm>
            <a:off x="6175450" y="5739300"/>
            <a:ext cx="59484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Single Qubit Bloch Sphere Representation</a:t>
            </a:r>
            <a:endParaRPr sz="1600">
              <a:solidFill>
                <a:srgbClr val="2A7DBF"/>
              </a:solidFill>
            </a:endParaRPr>
          </a:p>
        </p:txBody>
      </p:sp>
      <p:sp>
        <p:nvSpPr>
          <p:cNvPr id="515" name="Google Shape;515;p38"/>
          <p:cNvSpPr txBox="1"/>
          <p:nvPr/>
        </p:nvSpPr>
        <p:spPr>
          <a:xfrm>
            <a:off x="3121800" y="1334913"/>
            <a:ext cx="59484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2A7DBF"/>
                </a:solidFill>
              </a:rPr>
              <a:t>We limit the use of full bloch sphere for two reasons</a:t>
            </a:r>
            <a:r>
              <a:rPr lang="en-US" sz="1600">
                <a:solidFill>
                  <a:srgbClr val="2A7DBF"/>
                </a:solidFill>
              </a:rPr>
              <a:t>:</a:t>
            </a:r>
            <a:endParaRPr sz="1600">
              <a:solidFill>
                <a:srgbClr val="2A7DB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600"/>
              <a:buChar char="●"/>
            </a:pPr>
            <a:r>
              <a:rPr lang="en-US" sz="1600">
                <a:solidFill>
                  <a:srgbClr val="2A7DBF"/>
                </a:solidFill>
              </a:rPr>
              <a:t>Full circle prevents a 1-1 relation between data and measurements</a:t>
            </a:r>
            <a:endParaRPr sz="1600">
              <a:solidFill>
                <a:srgbClr val="2A7DB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600"/>
              <a:buChar char="●"/>
            </a:pPr>
            <a:r>
              <a:rPr lang="en-US" sz="1600">
                <a:solidFill>
                  <a:srgbClr val="2A7DBF"/>
                </a:solidFill>
              </a:rPr>
              <a:t>Use of full sphere requires complex PQCs (on our radar for future improvements)</a:t>
            </a:r>
            <a:endParaRPr sz="1600">
              <a:solidFill>
                <a:srgbClr val="2A7DBF"/>
              </a:solidFill>
            </a:endParaRPr>
          </a:p>
        </p:txBody>
      </p:sp>
      <p:sp>
        <p:nvSpPr>
          <p:cNvPr id="516" name="Google Shape;516;p38"/>
          <p:cNvSpPr txBox="1"/>
          <p:nvPr/>
        </p:nvSpPr>
        <p:spPr>
          <a:xfrm>
            <a:off x="2473900" y="4123450"/>
            <a:ext cx="59484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2A7DBF"/>
                </a:solidFill>
              </a:rPr>
              <a:t>x</a:t>
            </a:r>
            <a:r>
              <a:rPr baseline="-25000" i="1" lang="en-US" sz="1600">
                <a:solidFill>
                  <a:srgbClr val="2A7DBF"/>
                </a:solidFill>
              </a:rPr>
              <a:t>i </a:t>
            </a:r>
            <a:r>
              <a:rPr i="1" lang="en-US" sz="1600">
                <a:solidFill>
                  <a:srgbClr val="2A7DBF"/>
                </a:solidFill>
              </a:rPr>
              <a:t> ∈ </a:t>
            </a:r>
            <a:r>
              <a:rPr lang="en-US" sz="1600">
                <a:solidFill>
                  <a:srgbClr val="2A7DBF"/>
                </a:solidFill>
              </a:rPr>
              <a:t>[0, 𝜋]</a:t>
            </a:r>
            <a:endParaRPr sz="1600">
              <a:solidFill>
                <a:srgbClr val="2A7DBF"/>
              </a:solidFill>
            </a:endParaRPr>
          </a:p>
        </p:txBody>
      </p:sp>
      <p:sp>
        <p:nvSpPr>
          <p:cNvPr id="517" name="Google Shape;517;p38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</a:t>
            </a:r>
            <a:endParaRPr/>
          </a:p>
        </p:txBody>
      </p:sp>
      <p:pic>
        <p:nvPicPr>
          <p:cNvPr id="518" name="Google Shape;51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825" y="3380426"/>
            <a:ext cx="83820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3" type="body"/>
          </p:nvPr>
        </p:nvSpPr>
        <p:spPr>
          <a:xfrm>
            <a:off x="838200" y="1029541"/>
            <a:ext cx="10515600" cy="5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rPr lang="en-US"/>
              <a:t>and particle track reconstruction</a:t>
            </a:r>
            <a:endParaRPr/>
          </a:p>
        </p:txBody>
      </p:sp>
      <p:sp>
        <p:nvSpPr>
          <p:cNvPr id="91" name="Google Shape;91;p12"/>
          <p:cNvSpPr txBox="1"/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200"/>
              <a:buFont typeface="Arial Black"/>
              <a:buNone/>
            </a:pPr>
            <a:r>
              <a:rPr lang="en-US" sz="3200"/>
              <a:t>Large Hadron Collider (LHC)</a:t>
            </a:r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3">
            <a:alphaModFix/>
          </a:blip>
          <a:srcRect b="12110" l="50000" r="0" t="0"/>
          <a:stretch/>
        </p:blipFill>
        <p:spPr>
          <a:xfrm>
            <a:off x="0" y="2436927"/>
            <a:ext cx="4219668" cy="253420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2"/>
          <p:cNvSpPr txBox="1"/>
          <p:nvPr/>
        </p:nvSpPr>
        <p:spPr>
          <a:xfrm>
            <a:off x="6207349" y="1206647"/>
            <a:ext cx="5320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An event view from ATLAS Experiment</a:t>
            </a:r>
            <a:endParaRPr sz="1600">
              <a:solidFill>
                <a:srgbClr val="2A7D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12"/>
          <p:cNvCxnSpPr/>
          <p:nvPr/>
        </p:nvCxnSpPr>
        <p:spPr>
          <a:xfrm>
            <a:off x="3740727" y="3704029"/>
            <a:ext cx="1769424" cy="0"/>
          </a:xfrm>
          <a:prstGeom prst="straightConnector1">
            <a:avLst/>
          </a:prstGeom>
          <a:noFill/>
          <a:ln cap="flat" cmpd="sng" w="53975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95" name="Google Shape;95;p12"/>
          <p:cNvSpPr txBox="1"/>
          <p:nvPr/>
        </p:nvSpPr>
        <p:spPr>
          <a:xfrm>
            <a:off x="199888" y="4846950"/>
            <a:ext cx="3819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https://atlas.cern/updates/atlas-news/counting-collisions</a:t>
            </a:r>
            <a:endParaRPr/>
          </a:p>
        </p:txBody>
      </p:sp>
      <p:pic>
        <p:nvPicPr>
          <p:cNvPr id="96" name="Google Shape;9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5025" y="1549125"/>
            <a:ext cx="6445149" cy="42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2"/>
          <p:cNvSpPr txBox="1"/>
          <p:nvPr/>
        </p:nvSpPr>
        <p:spPr>
          <a:xfrm>
            <a:off x="6207349" y="5845872"/>
            <a:ext cx="5320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https://cds.cern.ch/record/2315786</a:t>
            </a:r>
            <a:endParaRPr sz="1600">
              <a:solidFill>
                <a:srgbClr val="2A7D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 txBox="1"/>
          <p:nvPr>
            <p:ph idx="3" type="body"/>
          </p:nvPr>
        </p:nvSpPr>
        <p:spPr>
          <a:xfrm>
            <a:off x="838200" y="1029541"/>
            <a:ext cx="10515600" cy="51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How do we choose a Quantum Circuit?</a:t>
            </a:r>
            <a:endParaRPr/>
          </a:p>
        </p:txBody>
      </p:sp>
      <p:sp>
        <p:nvSpPr>
          <p:cNvPr id="525" name="Google Shape;525;p39"/>
          <p:cNvSpPr txBox="1"/>
          <p:nvPr>
            <p:ph type="title"/>
          </p:nvPr>
        </p:nvSpPr>
        <p:spPr>
          <a:xfrm>
            <a:off x="838200" y="365126"/>
            <a:ext cx="10515600" cy="66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Parametrized Quantum Circuits</a:t>
            </a:r>
            <a:endParaRPr sz="3000"/>
          </a:p>
        </p:txBody>
      </p:sp>
      <p:sp>
        <p:nvSpPr>
          <p:cNvPr id="526" name="Google Shape;526;p39"/>
          <p:cNvSpPr txBox="1"/>
          <p:nvPr/>
        </p:nvSpPr>
        <p:spPr>
          <a:xfrm>
            <a:off x="2241450" y="5223350"/>
            <a:ext cx="77091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A7DBF"/>
                </a:solidFill>
              </a:rPr>
              <a:t>There are metrics in the literature to </a:t>
            </a:r>
            <a:r>
              <a:rPr lang="en-US">
                <a:solidFill>
                  <a:srgbClr val="2A7DBF"/>
                </a:solidFill>
              </a:rPr>
              <a:t>assess</a:t>
            </a:r>
            <a:r>
              <a:rPr lang="en-US">
                <a:solidFill>
                  <a:srgbClr val="2A7DBF"/>
                </a:solidFill>
              </a:rPr>
              <a:t> the capacity of Quantum Circuits. </a:t>
            </a:r>
            <a:endParaRPr>
              <a:solidFill>
                <a:srgbClr val="2A7DB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A7DBF"/>
                </a:solidFill>
              </a:rPr>
              <a:t>However, they haven’t been shown to have correlation with their learning capacity (yet)!</a:t>
            </a:r>
            <a:endParaRPr>
              <a:solidFill>
                <a:srgbClr val="2A7DB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A7DBF"/>
                </a:solidFill>
              </a:rPr>
              <a:t>(</a:t>
            </a:r>
            <a:r>
              <a:rPr lang="en-US">
                <a:solidFill>
                  <a:srgbClr val="2A7DBF"/>
                </a:solidFill>
              </a:rPr>
              <a:t>Sim et al. 2019 (arXiv:1905.10876)</a:t>
            </a:r>
            <a:r>
              <a:rPr lang="en-US">
                <a:solidFill>
                  <a:srgbClr val="2A7DBF"/>
                </a:solidFill>
              </a:rPr>
              <a:t>)</a:t>
            </a:r>
            <a:endParaRPr>
              <a:solidFill>
                <a:srgbClr val="2A7DB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</p:txBody>
      </p:sp>
      <p:sp>
        <p:nvSpPr>
          <p:cNvPr id="527" name="Google Shape;527;p39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</a:t>
            </a:r>
            <a:endParaRPr/>
          </a:p>
        </p:txBody>
      </p:sp>
      <p:pic>
        <p:nvPicPr>
          <p:cNvPr id="528" name="Google Shape;52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363" y="1742341"/>
            <a:ext cx="7421279" cy="3373309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9"/>
          <p:cNvSpPr txBox="1"/>
          <p:nvPr/>
        </p:nvSpPr>
        <p:spPr>
          <a:xfrm>
            <a:off x="2341850" y="736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0"/>
          <p:cNvSpPr txBox="1"/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000"/>
              <a:t>Training Results</a:t>
            </a:r>
            <a:endParaRPr sz="3000"/>
          </a:p>
        </p:txBody>
      </p:sp>
      <p:sp>
        <p:nvSpPr>
          <p:cNvPr id="535" name="Google Shape;535;p40"/>
          <p:cNvSpPr txBox="1"/>
          <p:nvPr/>
        </p:nvSpPr>
        <p:spPr>
          <a:xfrm>
            <a:off x="7383775" y="113250"/>
            <a:ext cx="4570500" cy="472500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2A7DBF"/>
                </a:solidFill>
              </a:rPr>
              <a:t>AUC: Area Under ROC, a measure of accuracy for different thresholds. </a:t>
            </a:r>
            <a:endParaRPr sz="1000">
              <a:solidFill>
                <a:srgbClr val="2A7DB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2A7DBF"/>
                </a:solidFill>
              </a:rPr>
              <a:t>AUC = 1.0 means perfect score. </a:t>
            </a:r>
            <a:endParaRPr sz="1000">
              <a:solidFill>
                <a:srgbClr val="2A7DB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</p:txBody>
      </p:sp>
      <p:sp>
        <p:nvSpPr>
          <p:cNvPr id="536" name="Google Shape;536;p40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</a:t>
            </a:r>
            <a:endParaRPr/>
          </a:p>
        </p:txBody>
      </p:sp>
      <p:sp>
        <p:nvSpPr>
          <p:cNvPr id="537" name="Google Shape;537;p40"/>
          <p:cNvSpPr txBox="1"/>
          <p:nvPr>
            <p:ph idx="3" type="body"/>
          </p:nvPr>
        </p:nvSpPr>
        <p:spPr>
          <a:xfrm>
            <a:off x="838200" y="1029541"/>
            <a:ext cx="10515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rPr lang="en-US"/>
              <a:t>Hidden Dimension Size </a:t>
            </a:r>
            <a:r>
              <a:rPr i="0" lang="en-US" sz="1600">
                <a:solidFill>
                  <a:schemeClr val="dk1"/>
                </a:solidFill>
              </a:rPr>
              <a:t>(</a:t>
            </a:r>
            <a:r>
              <a:rPr i="0" lang="en-US" sz="1600">
                <a:solidFill>
                  <a:srgbClr val="FF0000"/>
                </a:solidFill>
              </a:rPr>
              <a:t>N</a:t>
            </a:r>
            <a:r>
              <a:rPr baseline="-25000" i="0" lang="en-US" sz="1600">
                <a:solidFill>
                  <a:srgbClr val="FF0000"/>
                </a:solidFill>
              </a:rPr>
              <a:t>qubits </a:t>
            </a:r>
            <a:r>
              <a:rPr i="0" lang="en-US" sz="1600">
                <a:solidFill>
                  <a:srgbClr val="FF0000"/>
                </a:solidFill>
              </a:rPr>
              <a:t>= N</a:t>
            </a:r>
            <a:r>
              <a:rPr baseline="-25000" i="0" lang="en-US" sz="1600">
                <a:solidFill>
                  <a:srgbClr val="FF0000"/>
                </a:solidFill>
              </a:rPr>
              <a:t>hid</a:t>
            </a:r>
            <a:r>
              <a:rPr baseline="-25000" i="0" lang="en-US" sz="1600">
                <a:solidFill>
                  <a:schemeClr val="dk1"/>
                </a:solidFill>
              </a:rPr>
              <a:t> </a:t>
            </a:r>
            <a:r>
              <a:rPr i="0" lang="en-US" sz="1600">
                <a:solidFill>
                  <a:schemeClr val="dk1"/>
                </a:solidFill>
              </a:rPr>
              <a:t>,  N</a:t>
            </a:r>
            <a:r>
              <a:rPr baseline="-25000" i="0" lang="en-US" sz="1600">
                <a:solidFill>
                  <a:schemeClr val="dk1"/>
                </a:solidFill>
              </a:rPr>
              <a:t>layers </a:t>
            </a:r>
            <a:r>
              <a:rPr i="0" lang="en-US" sz="1600">
                <a:solidFill>
                  <a:schemeClr val="dk1"/>
                </a:solidFill>
              </a:rPr>
              <a:t>= 1, N</a:t>
            </a:r>
            <a:r>
              <a:rPr baseline="-25000" i="0" lang="en-US" sz="1600">
                <a:solidFill>
                  <a:schemeClr val="dk1"/>
                </a:solidFill>
              </a:rPr>
              <a:t>iteration </a:t>
            </a:r>
            <a:r>
              <a:rPr i="0" lang="en-US" sz="1600">
                <a:solidFill>
                  <a:schemeClr val="dk1"/>
                </a:solidFill>
              </a:rPr>
              <a:t>= 3)</a:t>
            </a:r>
            <a:endParaRPr/>
          </a:p>
        </p:txBody>
      </p:sp>
      <p:sp>
        <p:nvSpPr>
          <p:cNvPr id="538" name="Google Shape;538;p40"/>
          <p:cNvSpPr txBox="1"/>
          <p:nvPr/>
        </p:nvSpPr>
        <p:spPr>
          <a:xfrm>
            <a:off x="841675" y="6018225"/>
            <a:ext cx="105156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Training set: 50 graphs, Test set: 50 graphs, using ADAM, binary cross entropy, lr = 0.01, analytic results.</a:t>
            </a:r>
            <a:endParaRPr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7DBF"/>
              </a:solidFill>
            </a:endParaRPr>
          </a:p>
        </p:txBody>
      </p:sp>
      <p:pic>
        <p:nvPicPr>
          <p:cNvPr id="539" name="Google Shape;5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516679"/>
            <a:ext cx="5001821" cy="4168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7845" y="1516666"/>
            <a:ext cx="5001821" cy="4168184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40"/>
          <p:cNvSpPr txBox="1"/>
          <p:nvPr/>
        </p:nvSpPr>
        <p:spPr>
          <a:xfrm>
            <a:off x="2241450" y="5615625"/>
            <a:ext cx="7709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7DBF"/>
                </a:solidFill>
              </a:rPr>
              <a:t>Hidden Dimension size has a positive effect on the performance as expected.</a:t>
            </a:r>
            <a:endParaRPr sz="1600">
              <a:solidFill>
                <a:srgbClr val="2A7DB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1"/>
          <p:cNvSpPr txBox="1"/>
          <p:nvPr>
            <p:ph type="title"/>
          </p:nvPr>
        </p:nvSpPr>
        <p:spPr>
          <a:xfrm>
            <a:off x="838200" y="365126"/>
            <a:ext cx="105156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000"/>
              <a:t>Training Results</a:t>
            </a:r>
            <a:endParaRPr sz="3000"/>
          </a:p>
        </p:txBody>
      </p:sp>
      <p:sp>
        <p:nvSpPr>
          <p:cNvPr id="547" name="Google Shape;547;p41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Cenk Tüysüz</a:t>
            </a:r>
            <a:endParaRPr/>
          </a:p>
        </p:txBody>
      </p:sp>
      <p:sp>
        <p:nvSpPr>
          <p:cNvPr id="548" name="Google Shape;548;p41"/>
          <p:cNvSpPr txBox="1"/>
          <p:nvPr>
            <p:ph idx="3" type="body"/>
          </p:nvPr>
        </p:nvSpPr>
        <p:spPr>
          <a:xfrm>
            <a:off x="838200" y="1029541"/>
            <a:ext cx="10515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rPr lang="en-US"/>
              <a:t>Number</a:t>
            </a:r>
            <a:r>
              <a:rPr lang="en-US"/>
              <a:t> of Iterations </a:t>
            </a:r>
            <a:r>
              <a:rPr i="0" lang="en-US" sz="1600">
                <a:solidFill>
                  <a:schemeClr val="dk1"/>
                </a:solidFill>
              </a:rPr>
              <a:t>(N</a:t>
            </a:r>
            <a:r>
              <a:rPr baseline="-25000" i="0" lang="en-US" sz="1600">
                <a:solidFill>
                  <a:schemeClr val="dk1"/>
                </a:solidFill>
              </a:rPr>
              <a:t>qubits </a:t>
            </a:r>
            <a:r>
              <a:rPr i="0" lang="en-US" sz="1600">
                <a:solidFill>
                  <a:schemeClr val="dk1"/>
                </a:solidFill>
              </a:rPr>
              <a:t>= 4, </a:t>
            </a:r>
            <a:r>
              <a:rPr i="0" lang="en-US" sz="1600">
                <a:solidFill>
                  <a:srgbClr val="FF0000"/>
                </a:solidFill>
              </a:rPr>
              <a:t>N</a:t>
            </a:r>
            <a:r>
              <a:rPr baseline="-25000" i="0" lang="en-US" sz="1600">
                <a:solidFill>
                  <a:srgbClr val="FF0000"/>
                </a:solidFill>
              </a:rPr>
              <a:t>hid </a:t>
            </a:r>
            <a:r>
              <a:rPr i="0" lang="en-US" sz="1600">
                <a:solidFill>
                  <a:srgbClr val="FF0000"/>
                </a:solidFill>
              </a:rPr>
              <a:t>= 4</a:t>
            </a:r>
            <a:r>
              <a:rPr i="0" lang="en-US" sz="1600">
                <a:solidFill>
                  <a:schemeClr val="dk1"/>
                </a:solidFill>
              </a:rPr>
              <a:t>,  N</a:t>
            </a:r>
            <a:r>
              <a:rPr baseline="-25000" i="0" lang="en-US" sz="1600">
                <a:solidFill>
                  <a:schemeClr val="dk1"/>
                </a:solidFill>
              </a:rPr>
              <a:t>layers </a:t>
            </a:r>
            <a:r>
              <a:rPr i="0" lang="en-US" sz="1600">
                <a:solidFill>
                  <a:schemeClr val="dk1"/>
                </a:solidFill>
              </a:rPr>
              <a:t>= 1)</a:t>
            </a:r>
            <a:endParaRPr/>
          </a:p>
        </p:txBody>
      </p:sp>
      <p:sp>
        <p:nvSpPr>
          <p:cNvPr id="549" name="Google Shape;549;p41"/>
          <p:cNvSpPr txBox="1"/>
          <p:nvPr/>
        </p:nvSpPr>
        <p:spPr>
          <a:xfrm>
            <a:off x="7383775" y="113250"/>
            <a:ext cx="4570500" cy="472500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2A7DBF"/>
                </a:solidFill>
              </a:rPr>
              <a:t>AUC: Area Under ROC, a measure of accuracy for different thresholds. </a:t>
            </a:r>
            <a:endParaRPr sz="1000">
              <a:solidFill>
                <a:srgbClr val="2A7DB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2A7DBF"/>
                </a:solidFill>
              </a:rPr>
              <a:t>AUC = 1.0 means perfect score. </a:t>
            </a:r>
            <a:endParaRPr sz="1000">
              <a:solidFill>
                <a:srgbClr val="2A7DB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</p:txBody>
      </p:sp>
      <p:sp>
        <p:nvSpPr>
          <p:cNvPr id="550" name="Google Shape;550;p41"/>
          <p:cNvSpPr txBox="1"/>
          <p:nvPr/>
        </p:nvSpPr>
        <p:spPr>
          <a:xfrm>
            <a:off x="841675" y="6018225"/>
            <a:ext cx="105156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Training set: 50 graphs, Test set: 50 graphs, using ADAM, binary cross entropy, lr = 0.01, analytic results.</a:t>
            </a:r>
            <a:endParaRPr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7DBF"/>
              </a:solidFill>
            </a:endParaRPr>
          </a:p>
        </p:txBody>
      </p:sp>
      <p:sp>
        <p:nvSpPr>
          <p:cNvPr id="551" name="Google Shape;551;p41"/>
          <p:cNvSpPr txBox="1"/>
          <p:nvPr/>
        </p:nvSpPr>
        <p:spPr>
          <a:xfrm>
            <a:off x="3435150" y="5238463"/>
            <a:ext cx="53217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A7DBF"/>
                </a:solidFill>
              </a:rPr>
              <a:t>N</a:t>
            </a:r>
            <a:r>
              <a:rPr baseline="-25000" lang="en-US">
                <a:solidFill>
                  <a:srgbClr val="2A7DBF"/>
                </a:solidFill>
              </a:rPr>
              <a:t>iterations</a:t>
            </a:r>
            <a:r>
              <a:rPr lang="en-US">
                <a:solidFill>
                  <a:srgbClr val="2A7DBF"/>
                </a:solidFill>
              </a:rPr>
              <a:t> has a positive effect on the performance as expected!</a:t>
            </a:r>
            <a:endParaRPr>
              <a:solidFill>
                <a:srgbClr val="2A7DB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A7DBF"/>
                </a:solidFill>
              </a:rPr>
              <a:t>(Exa.TrkX team reported 8 as the optimum amount.)</a:t>
            </a:r>
            <a:endParaRPr>
              <a:solidFill>
                <a:srgbClr val="2A7DB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A7DBF"/>
                </a:solidFill>
              </a:rPr>
              <a:t>https://exatrkx.github.io</a:t>
            </a:r>
            <a:endParaRPr>
              <a:solidFill>
                <a:srgbClr val="2A7DB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</p:txBody>
      </p:sp>
      <p:cxnSp>
        <p:nvCxnSpPr>
          <p:cNvPr id="552" name="Google Shape;552;p41"/>
          <p:cNvCxnSpPr/>
          <p:nvPr/>
        </p:nvCxnSpPr>
        <p:spPr>
          <a:xfrm flipH="1" rot="10800000">
            <a:off x="5018750" y="869275"/>
            <a:ext cx="492300" cy="30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3" name="Google Shape;553;p41"/>
          <p:cNvSpPr txBox="1"/>
          <p:nvPr/>
        </p:nvSpPr>
        <p:spPr>
          <a:xfrm>
            <a:off x="5233825" y="590175"/>
            <a:ext cx="117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very small</a:t>
            </a:r>
            <a:endParaRPr sz="1600">
              <a:solidFill>
                <a:srgbClr val="FF0000"/>
              </a:solidFill>
            </a:endParaRPr>
          </a:p>
        </p:txBody>
      </p:sp>
      <p:pic>
        <p:nvPicPr>
          <p:cNvPr id="554" name="Google Shape;5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725" y="1619516"/>
            <a:ext cx="4066105" cy="338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0130" y="1545241"/>
            <a:ext cx="4066105" cy="3388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E91"/>
              </a:buClr>
              <a:buSzPts val="3959"/>
              <a:buFont typeface="Arial Black"/>
              <a:buNone/>
            </a:pPr>
            <a:r>
              <a:rPr lang="en-US" sz="3959"/>
              <a:t>TrackML Dataset</a:t>
            </a:r>
            <a:endParaRPr/>
          </a:p>
        </p:txBody>
      </p:sp>
      <p:sp>
        <p:nvSpPr>
          <p:cNvPr id="103" name="Google Shape;103;p13"/>
          <p:cNvSpPr txBox="1"/>
          <p:nvPr>
            <p:ph idx="3" type="body"/>
          </p:nvPr>
        </p:nvSpPr>
        <p:spPr>
          <a:xfrm>
            <a:off x="838200" y="1029541"/>
            <a:ext cx="10515600" cy="5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0" lang="en-US" sz="1100"/>
              <a:t>https://www.kaggle.com/c/trackml-particle-identification/overview</a:t>
            </a:r>
            <a:endParaRPr i="0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10879521" y="4195481"/>
            <a:ext cx="948557" cy="73286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-597087" y="4373338"/>
            <a:ext cx="72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A7DBF"/>
                </a:solidFill>
              </a:rPr>
              <a:t>Contains: </a:t>
            </a:r>
            <a:r>
              <a:rPr lang="en-US" sz="12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200">
                <a:solidFill>
                  <a:srgbClr val="2A7DBF"/>
                </a:solidFill>
              </a:rPr>
              <a:t>k collision events</a:t>
            </a:r>
            <a:r>
              <a:rPr lang="en-US" sz="12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  (200 soft QCD interactions) </a:t>
            </a:r>
            <a:endParaRPr sz="1200">
              <a:solidFill>
                <a:srgbClr val="2A7DB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A7DBF"/>
                </a:solidFill>
              </a:rPr>
              <a:t>(</a:t>
            </a:r>
            <a:r>
              <a:rPr lang="en-US" sz="1200">
                <a:solidFill>
                  <a:srgbClr val="2A7DBF"/>
                </a:solidFill>
                <a:latin typeface="Arial"/>
                <a:ea typeface="Arial"/>
                <a:cs typeface="Arial"/>
                <a:sym typeface="Arial"/>
              </a:rPr>
              <a:t>ar</a:t>
            </a:r>
            <a:r>
              <a:rPr lang="en-US" sz="1200">
                <a:solidFill>
                  <a:srgbClr val="2A7DBF"/>
                </a:solidFill>
              </a:rPr>
              <a:t>Xiv: 1904.06778)</a:t>
            </a:r>
            <a:endParaRPr sz="1200">
              <a:solidFill>
                <a:srgbClr val="2A7DB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37" y="1873112"/>
            <a:ext cx="5322177" cy="255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107" name="Google Shape;10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4762" y="3019999"/>
            <a:ext cx="4659075" cy="212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/>
          <p:nvPr/>
        </p:nvSpPr>
        <p:spPr>
          <a:xfrm>
            <a:off x="5151463" y="5699500"/>
            <a:ext cx="72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A7DBF"/>
                </a:solidFill>
              </a:rPr>
              <a:t>Retrieved from: Farrell et al. 2018 (</a:t>
            </a:r>
            <a:r>
              <a:rPr lang="en-US" sz="1200">
                <a:solidFill>
                  <a:srgbClr val="2A7DBF"/>
                </a:solidFill>
              </a:rPr>
              <a:t>arXiv: 1810.06111)</a:t>
            </a:r>
            <a:r>
              <a:rPr lang="en-US" sz="1200">
                <a:solidFill>
                  <a:srgbClr val="2A7DBF"/>
                </a:solidFill>
              </a:rPr>
              <a:t> </a:t>
            </a:r>
            <a:endParaRPr sz="1200">
              <a:solidFill>
                <a:srgbClr val="2A7DB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brush&#10;&#10;Description automatically generated" id="109" name="Google Shape;109;p13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58591" y="-198725"/>
            <a:ext cx="3531300" cy="24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/>
          <p:nvPr/>
        </p:nvSpPr>
        <p:spPr>
          <a:xfrm>
            <a:off x="8741825" y="3473950"/>
            <a:ext cx="1889700" cy="1972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1" name="Google Shape;111;p13"/>
          <p:cNvCxnSpPr>
            <a:stCxn id="110" idx="0"/>
          </p:cNvCxnSpPr>
          <p:nvPr/>
        </p:nvCxnSpPr>
        <p:spPr>
          <a:xfrm rot="10800000">
            <a:off x="9682475" y="2828050"/>
            <a:ext cx="4200" cy="645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13"/>
          <p:cNvSpPr txBox="1"/>
          <p:nvPr/>
        </p:nvSpPr>
        <p:spPr>
          <a:xfrm>
            <a:off x="6516096" y="2380375"/>
            <a:ext cx="4796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A7DBF"/>
                </a:solidFill>
              </a:rPr>
              <a:t>endcaps produce a lot of ambiguity and therefore many track candidates, we omit endcaps as we want to limit our model to simpler cases.</a:t>
            </a:r>
            <a:endParaRPr sz="1200">
              <a:solidFill>
                <a:srgbClr val="2A7DB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/>
          <p:nvPr/>
        </p:nvSpPr>
        <p:spPr>
          <a:xfrm>
            <a:off x="843125" y="2086075"/>
            <a:ext cx="10117500" cy="10203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4"/>
          <p:cNvSpPr/>
          <p:nvPr/>
        </p:nvSpPr>
        <p:spPr>
          <a:xfrm>
            <a:off x="5189150" y="4020375"/>
            <a:ext cx="6275700" cy="1356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4"/>
          <p:cNvSpPr txBox="1"/>
          <p:nvPr>
            <p:ph idx="3" type="body"/>
          </p:nvPr>
        </p:nvSpPr>
        <p:spPr>
          <a:xfrm>
            <a:off x="838200" y="1477804"/>
            <a:ext cx="10515600" cy="51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data processing pipeline</a:t>
            </a:r>
            <a:endParaRPr/>
          </a:p>
        </p:txBody>
      </p:sp>
      <p:sp>
        <p:nvSpPr>
          <p:cNvPr id="121" name="Google Shape;121;p14"/>
          <p:cNvSpPr txBox="1"/>
          <p:nvPr>
            <p:ph type="title"/>
          </p:nvPr>
        </p:nvSpPr>
        <p:spPr>
          <a:xfrm>
            <a:off x="838200" y="460876"/>
            <a:ext cx="10515600" cy="66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the embedding of the hit data set</a:t>
            </a:r>
            <a:endParaRPr/>
          </a:p>
        </p:txBody>
      </p:sp>
      <p:pic>
        <p:nvPicPr>
          <p:cNvPr id="122" name="Google Shape;12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9975" y="4103100"/>
            <a:ext cx="6116352" cy="10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 txBox="1"/>
          <p:nvPr/>
        </p:nvSpPr>
        <p:spPr>
          <a:xfrm>
            <a:off x="5189150" y="3579375"/>
            <a:ext cx="23424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2A7DBF"/>
                </a:solidFill>
              </a:rPr>
              <a:t>Hinge Embeddig Loss:</a:t>
            </a:r>
            <a:endParaRPr sz="1600" u="sng"/>
          </a:p>
        </p:txBody>
      </p:sp>
      <p:sp>
        <p:nvSpPr>
          <p:cNvPr id="124" name="Google Shape;124;p14"/>
          <p:cNvSpPr txBox="1"/>
          <p:nvPr/>
        </p:nvSpPr>
        <p:spPr>
          <a:xfrm>
            <a:off x="974875" y="2277300"/>
            <a:ext cx="25020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First Preprocessing Steps </a:t>
            </a:r>
            <a:endParaRPr sz="1600">
              <a:solidFill>
                <a:srgbClr val="2A7DBF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of the data set</a:t>
            </a:r>
            <a:endParaRPr sz="1600">
              <a:solidFill>
                <a:srgbClr val="2A7DBF"/>
              </a:solidFill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4656225" y="2181850"/>
            <a:ext cx="25020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Embedding of pairs of hits (doublets): 𝚽(</a:t>
            </a:r>
            <a:r>
              <a:rPr i="1" lang="en-US" sz="1600">
                <a:solidFill>
                  <a:srgbClr val="2A7DBF"/>
                </a:solidFill>
              </a:rPr>
              <a:t>x</a:t>
            </a:r>
            <a:r>
              <a:rPr baseline="-25000" i="1" lang="en-US" sz="1600">
                <a:solidFill>
                  <a:srgbClr val="2A7DBF"/>
                </a:solidFill>
              </a:rPr>
              <a:t>i </a:t>
            </a:r>
            <a:r>
              <a:rPr lang="en-US" sz="1600">
                <a:solidFill>
                  <a:srgbClr val="2A7DBF"/>
                </a:solidFill>
              </a:rPr>
              <a:t>, 𝜃) in 4D embedding space</a:t>
            </a:r>
            <a:endParaRPr sz="1600">
              <a:solidFill>
                <a:srgbClr val="2A7DBF"/>
              </a:solidFill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8554875" y="2181850"/>
            <a:ext cx="25020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Graph construction and classification with (quantum) GNN</a:t>
            </a:r>
            <a:endParaRPr sz="1600">
              <a:solidFill>
                <a:srgbClr val="2A7DBF"/>
              </a:solidFill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3727550" y="2431150"/>
            <a:ext cx="678000" cy="24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7408900" y="2431150"/>
            <a:ext cx="678000" cy="24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9" name="Google Shape;129;p14"/>
          <p:cNvCxnSpPr>
            <a:endCxn id="130" idx="0"/>
          </p:cNvCxnSpPr>
          <p:nvPr/>
        </p:nvCxnSpPr>
        <p:spPr>
          <a:xfrm flipH="1" rot="10800000">
            <a:off x="2515030" y="4139558"/>
            <a:ext cx="324900" cy="1067100"/>
          </a:xfrm>
          <a:prstGeom prst="straightConnector1">
            <a:avLst/>
          </a:prstGeom>
          <a:noFill/>
          <a:ln cap="flat" cmpd="sng" w="25400">
            <a:solidFill>
              <a:srgbClr val="00B05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31" name="Google Shape;131;p14"/>
          <p:cNvCxnSpPr/>
          <p:nvPr/>
        </p:nvCxnSpPr>
        <p:spPr>
          <a:xfrm>
            <a:off x="925662" y="4229541"/>
            <a:ext cx="3196800" cy="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" name="Google Shape;132;p14"/>
          <p:cNvCxnSpPr/>
          <p:nvPr/>
        </p:nvCxnSpPr>
        <p:spPr>
          <a:xfrm>
            <a:off x="925661" y="5126688"/>
            <a:ext cx="3196800" cy="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" name="Google Shape;133;p14"/>
          <p:cNvSpPr/>
          <p:nvPr/>
        </p:nvSpPr>
        <p:spPr>
          <a:xfrm>
            <a:off x="2434128" y="5035146"/>
            <a:ext cx="180000" cy="180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2749930" y="4139558"/>
            <a:ext cx="180000" cy="180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14"/>
          <p:cNvCxnSpPr/>
          <p:nvPr/>
        </p:nvCxnSpPr>
        <p:spPr>
          <a:xfrm rot="10800000">
            <a:off x="1927413" y="4810900"/>
            <a:ext cx="493500" cy="231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5" name="Google Shape;135;p14"/>
          <p:cNvCxnSpPr/>
          <p:nvPr/>
        </p:nvCxnSpPr>
        <p:spPr>
          <a:xfrm>
            <a:off x="2749918" y="4629988"/>
            <a:ext cx="613800" cy="3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6" name="Google Shape;136;p14"/>
          <p:cNvSpPr txBox="1"/>
          <p:nvPr/>
        </p:nvSpPr>
        <p:spPr>
          <a:xfrm>
            <a:off x="3424725" y="4307175"/>
            <a:ext cx="15732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true or false edge (indicated by label </a:t>
            </a:r>
            <a:r>
              <a:rPr i="1" lang="en-US" sz="1600">
                <a:solidFill>
                  <a:srgbClr val="2A7DBF"/>
                </a:solidFill>
              </a:rPr>
              <a:t>y</a:t>
            </a:r>
            <a:r>
              <a:rPr baseline="-25000" i="1" lang="en-US" sz="1600">
                <a:solidFill>
                  <a:srgbClr val="2A7DBF"/>
                </a:solidFill>
              </a:rPr>
              <a:t>i,j </a:t>
            </a:r>
            <a:r>
              <a:rPr i="1" lang="en-US" sz="1600">
                <a:solidFill>
                  <a:srgbClr val="2A7DBF"/>
                </a:solidFill>
              </a:rPr>
              <a:t>)</a:t>
            </a:r>
            <a:endParaRPr baseline="-25000" i="1" sz="1600">
              <a:solidFill>
                <a:srgbClr val="2A7DBF"/>
              </a:solidFill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721038" y="4602304"/>
            <a:ext cx="13587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hit</a:t>
            </a:r>
            <a:r>
              <a:rPr lang="en-US" sz="1600">
                <a:solidFill>
                  <a:srgbClr val="2A7DBF"/>
                </a:solidFill>
              </a:rPr>
              <a:t> i (</a:t>
            </a:r>
            <a:r>
              <a:rPr i="1" lang="en-US" sz="1600">
                <a:solidFill>
                  <a:srgbClr val="2A7DBF"/>
                </a:solidFill>
              </a:rPr>
              <a:t>x</a:t>
            </a:r>
            <a:r>
              <a:rPr baseline="-25000" i="1" lang="en-US" sz="1600">
                <a:solidFill>
                  <a:srgbClr val="2A7DBF"/>
                </a:solidFill>
              </a:rPr>
              <a:t>i</a:t>
            </a:r>
            <a:r>
              <a:rPr lang="en-US" sz="1600">
                <a:solidFill>
                  <a:srgbClr val="2A7DBF"/>
                </a:solidFill>
              </a:rPr>
              <a:t>)</a:t>
            </a:r>
            <a:endParaRPr sz="1600">
              <a:solidFill>
                <a:srgbClr val="2A7DBF"/>
              </a:solidFill>
            </a:endParaRPr>
          </a:p>
        </p:txBody>
      </p:sp>
      <p:cxnSp>
        <p:nvCxnSpPr>
          <p:cNvPr id="138" name="Google Shape;138;p14"/>
          <p:cNvCxnSpPr/>
          <p:nvPr/>
        </p:nvCxnSpPr>
        <p:spPr>
          <a:xfrm rot="10800000">
            <a:off x="2477088" y="3867825"/>
            <a:ext cx="293700" cy="234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9" name="Google Shape;139;p14"/>
          <p:cNvSpPr txBox="1"/>
          <p:nvPr/>
        </p:nvSpPr>
        <p:spPr>
          <a:xfrm>
            <a:off x="1412088" y="3566779"/>
            <a:ext cx="13587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hit j (</a:t>
            </a:r>
            <a:r>
              <a:rPr i="1" lang="en-US" sz="1600">
                <a:solidFill>
                  <a:srgbClr val="2A7DBF"/>
                </a:solidFill>
              </a:rPr>
              <a:t>x</a:t>
            </a:r>
            <a:r>
              <a:rPr baseline="-25000" i="1" lang="en-US" sz="1600">
                <a:solidFill>
                  <a:srgbClr val="2A7DBF"/>
                </a:solidFill>
              </a:rPr>
              <a:t>j</a:t>
            </a:r>
            <a:r>
              <a:rPr lang="en-US" sz="1600">
                <a:solidFill>
                  <a:srgbClr val="2A7DBF"/>
                </a:solidFill>
              </a:rPr>
              <a:t>)</a:t>
            </a:r>
            <a:endParaRPr sz="1600">
              <a:solidFill>
                <a:srgbClr val="2A7DBF"/>
              </a:solidFill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1002975" y="5533800"/>
            <a:ext cx="2342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DBF"/>
                </a:solidFill>
              </a:rPr>
              <a:t>A doublet in original space.  </a:t>
            </a:r>
            <a:endParaRPr sz="1600">
              <a:solidFill>
                <a:srgbClr val="2A7DBF"/>
              </a:solidFill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5109738" y="6108325"/>
            <a:ext cx="72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A7DBF"/>
                </a:solidFill>
              </a:rPr>
              <a:t>Similar to</a:t>
            </a:r>
            <a:r>
              <a:rPr lang="en-US" sz="1200">
                <a:solidFill>
                  <a:srgbClr val="2A7DBF"/>
                </a:solidFill>
              </a:rPr>
              <a:t>: Choma et al. 2020(arXiv: 2007.00149) </a:t>
            </a:r>
            <a:endParaRPr sz="1200">
              <a:solidFill>
                <a:srgbClr val="2A7DB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838200" y="529275"/>
            <a:ext cx="10515600" cy="75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Hybrid Neural Network architecture</a:t>
            </a:r>
            <a:endParaRPr/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300" y="2152200"/>
            <a:ext cx="9432953" cy="24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/>
        </p:nvSpPr>
        <p:spPr>
          <a:xfrm>
            <a:off x="3385550" y="4958175"/>
            <a:ext cx="45084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A7DBF"/>
                </a:solidFill>
              </a:rPr>
              <a:t>General model of the hybrid architecture</a:t>
            </a:r>
            <a:endParaRPr sz="2000"/>
          </a:p>
        </p:txBody>
      </p:sp>
      <p:sp>
        <p:nvSpPr>
          <p:cNvPr id="150" name="Google Shape;150;p15"/>
          <p:cNvSpPr txBox="1"/>
          <p:nvPr/>
        </p:nvSpPr>
        <p:spPr>
          <a:xfrm>
            <a:off x="2242900" y="4298225"/>
            <a:ext cx="23424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A7DBF"/>
                </a:solidFill>
              </a:rPr>
              <a:t>Classical MLP </a:t>
            </a:r>
            <a:endParaRPr sz="1200">
              <a:solidFill>
                <a:srgbClr val="2A7DB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A7DBF"/>
                </a:solidFill>
              </a:rPr>
              <a:t>(hidden layers: n_layers x 512)</a:t>
            </a:r>
            <a:endParaRPr sz="1200"/>
          </a:p>
        </p:txBody>
      </p:sp>
      <p:sp>
        <p:nvSpPr>
          <p:cNvPr id="151" name="Google Shape;151;p15"/>
          <p:cNvSpPr txBox="1"/>
          <p:nvPr/>
        </p:nvSpPr>
        <p:spPr>
          <a:xfrm>
            <a:off x="289475" y="3862625"/>
            <a:ext cx="23424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A7DBF"/>
                </a:solidFill>
              </a:rPr>
              <a:t>3D Input Data (hits)</a:t>
            </a:r>
            <a:endParaRPr sz="1200"/>
          </a:p>
        </p:txBody>
      </p:sp>
      <p:sp>
        <p:nvSpPr>
          <p:cNvPr id="152" name="Google Shape;152;p15"/>
          <p:cNvSpPr txBox="1"/>
          <p:nvPr/>
        </p:nvSpPr>
        <p:spPr>
          <a:xfrm>
            <a:off x="4812175" y="4298225"/>
            <a:ext cx="23424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A7DBF"/>
                </a:solidFill>
              </a:rPr>
              <a:t>Quantum Circuit</a:t>
            </a:r>
            <a:endParaRPr sz="1200"/>
          </a:p>
        </p:txBody>
      </p:sp>
      <p:sp>
        <p:nvSpPr>
          <p:cNvPr id="153" name="Google Shape;153;p15"/>
          <p:cNvSpPr txBox="1"/>
          <p:nvPr/>
        </p:nvSpPr>
        <p:spPr>
          <a:xfrm>
            <a:off x="7543350" y="4298225"/>
            <a:ext cx="23424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A7DBF"/>
                </a:solidFill>
              </a:rPr>
              <a:t>Fully Connected Layer</a:t>
            </a:r>
            <a:endParaRPr sz="1200"/>
          </a:p>
        </p:txBody>
      </p:sp>
      <p:sp>
        <p:nvSpPr>
          <p:cNvPr id="154" name="Google Shape;154;p15"/>
          <p:cNvSpPr txBox="1"/>
          <p:nvPr/>
        </p:nvSpPr>
        <p:spPr>
          <a:xfrm>
            <a:off x="9688975" y="3862625"/>
            <a:ext cx="23424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A7DBF"/>
                </a:solidFill>
              </a:rPr>
              <a:t>4D Output Data in Embedded Space</a:t>
            </a:r>
            <a:endParaRPr sz="1200"/>
          </a:p>
        </p:txBody>
      </p:sp>
      <p:sp>
        <p:nvSpPr>
          <p:cNvPr id="155" name="Google Shape;155;p15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Carla Rieger</a:t>
            </a:r>
            <a:endParaRPr/>
          </a:p>
        </p:txBody>
      </p:sp>
      <p:sp>
        <p:nvSpPr>
          <p:cNvPr id="156" name="Google Shape;156;p15"/>
          <p:cNvSpPr txBox="1"/>
          <p:nvPr/>
        </p:nvSpPr>
        <p:spPr>
          <a:xfrm>
            <a:off x="5109738" y="6108325"/>
            <a:ext cx="72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A7DBF"/>
                </a:solidFill>
              </a:rPr>
              <a:t>MLP adapted from</a:t>
            </a:r>
            <a:r>
              <a:rPr lang="en-US" sz="1200">
                <a:solidFill>
                  <a:srgbClr val="2A7DBF"/>
                </a:solidFill>
              </a:rPr>
              <a:t>: Choma et al. 2020(arXiv: 2007.00149) </a:t>
            </a:r>
            <a:endParaRPr sz="1200">
              <a:solidFill>
                <a:srgbClr val="2A7DB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>
            <p:ph type="title"/>
          </p:nvPr>
        </p:nvSpPr>
        <p:spPr>
          <a:xfrm>
            <a:off x="838200" y="365126"/>
            <a:ext cx="10515600" cy="66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Quantum Circuit Approach</a:t>
            </a:r>
            <a:endParaRPr/>
          </a:p>
        </p:txBody>
      </p:sp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 b="4970" l="0" r="25188" t="0"/>
          <a:stretch/>
        </p:blipFill>
        <p:spPr>
          <a:xfrm>
            <a:off x="6514975" y="4693725"/>
            <a:ext cx="4978798" cy="135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 rotWithShape="1">
          <a:blip r:embed="rId4">
            <a:alphaModFix/>
          </a:blip>
          <a:srcRect b="-2230" l="-2280" r="2279" t="2230"/>
          <a:stretch/>
        </p:blipFill>
        <p:spPr>
          <a:xfrm>
            <a:off x="781150" y="1372862"/>
            <a:ext cx="6097148" cy="27252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/>
          <p:nvPr/>
        </p:nvSpPr>
        <p:spPr>
          <a:xfrm>
            <a:off x="890350" y="1211300"/>
            <a:ext cx="6097200" cy="28869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 txBox="1"/>
          <p:nvPr/>
        </p:nvSpPr>
        <p:spPr>
          <a:xfrm>
            <a:off x="7040525" y="1790850"/>
            <a:ext cx="4978800" cy="1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400"/>
              <a:buChar char="-"/>
            </a:pPr>
            <a:r>
              <a:rPr lang="en-US">
                <a:solidFill>
                  <a:srgbClr val="2A7DBF"/>
                </a:solidFill>
              </a:rPr>
              <a:t>those quantum circuits were chosen due to their different values regarding entanglement and expressibility </a:t>
            </a:r>
            <a:endParaRPr>
              <a:solidFill>
                <a:srgbClr val="2A7DB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400"/>
              <a:buChar char="-"/>
            </a:pPr>
            <a:r>
              <a:rPr lang="en-US">
                <a:solidFill>
                  <a:srgbClr val="2A7DBF"/>
                </a:solidFill>
              </a:rPr>
              <a:t>they act as an encoding function, each of the rotational gates exhibits a free parameter</a:t>
            </a:r>
            <a:endParaRPr>
              <a:solidFill>
                <a:srgbClr val="2A7DB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A7DB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</p:txBody>
      </p:sp>
      <p:pic>
        <p:nvPicPr>
          <p:cNvPr id="167" name="Google Shape;16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4125" y="3363148"/>
            <a:ext cx="3016123" cy="3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750" y="5202175"/>
            <a:ext cx="4487210" cy="115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6"/>
          <p:cNvSpPr/>
          <p:nvPr/>
        </p:nvSpPr>
        <p:spPr>
          <a:xfrm flipH="1" rot="10800000">
            <a:off x="4059100" y="4488225"/>
            <a:ext cx="1556100" cy="930000"/>
          </a:xfrm>
          <a:prstGeom prst="bentArrow">
            <a:avLst>
              <a:gd fmla="val 9355" name="adj1"/>
              <a:gd fmla="val 15587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0" name="Google Shape;170;p16"/>
          <p:cNvCxnSpPr/>
          <p:nvPr/>
        </p:nvCxnSpPr>
        <p:spPr>
          <a:xfrm flipH="1" rot="10800000">
            <a:off x="2657625" y="4227500"/>
            <a:ext cx="388500" cy="115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1" name="Google Shape;171;p16"/>
          <p:cNvSpPr txBox="1"/>
          <p:nvPr/>
        </p:nvSpPr>
        <p:spPr>
          <a:xfrm>
            <a:off x="7814125" y="6220213"/>
            <a:ext cx="3175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2A7DBF"/>
                </a:solidFill>
              </a:rPr>
              <a:t>Circuits a</a:t>
            </a:r>
            <a:r>
              <a:rPr lang="en-US" sz="800">
                <a:solidFill>
                  <a:srgbClr val="2A7DBF"/>
                </a:solidFill>
              </a:rPr>
              <a:t>dapted from and values calculated as in: Sim et al. 2019 (arXiv:1905.10876)</a:t>
            </a:r>
            <a:endParaRPr sz="800">
              <a:solidFill>
                <a:srgbClr val="2A7DBF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2A7DB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000" y="1392537"/>
            <a:ext cx="8716525" cy="22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0999" y="2122800"/>
            <a:ext cx="2056524" cy="125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/>
          <p:nvPr>
            <p:ph type="title"/>
          </p:nvPr>
        </p:nvSpPr>
        <p:spPr>
          <a:xfrm>
            <a:off x="838200" y="365126"/>
            <a:ext cx="10515600" cy="66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Quantum Feature Map Approach</a:t>
            </a:r>
            <a:endParaRPr/>
          </a:p>
        </p:txBody>
      </p:sp>
      <p:sp>
        <p:nvSpPr>
          <p:cNvPr id="180" name="Google Shape;180;p17"/>
          <p:cNvSpPr txBox="1"/>
          <p:nvPr>
            <p:ph idx="2" type="body"/>
          </p:nvPr>
        </p:nvSpPr>
        <p:spPr>
          <a:xfrm>
            <a:off x="838200" y="1028700"/>
            <a:ext cx="10515600" cy="61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(QFM)</a:t>
            </a:r>
            <a:endParaRPr/>
          </a:p>
        </p:txBody>
      </p:sp>
      <p:pic>
        <p:nvPicPr>
          <p:cNvPr id="181" name="Google Shape;1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500" y="4676300"/>
            <a:ext cx="3774498" cy="14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Carla Rieger</a:t>
            </a:r>
            <a:endParaRPr/>
          </a:p>
        </p:txBody>
      </p:sp>
      <p:sp>
        <p:nvSpPr>
          <p:cNvPr id="183" name="Google Shape;183;p17"/>
          <p:cNvSpPr/>
          <p:nvPr/>
        </p:nvSpPr>
        <p:spPr>
          <a:xfrm>
            <a:off x="493400" y="4531350"/>
            <a:ext cx="4020600" cy="1648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"/>
          <p:cNvSpPr txBox="1"/>
          <p:nvPr/>
        </p:nvSpPr>
        <p:spPr>
          <a:xfrm>
            <a:off x="6214775" y="3364100"/>
            <a:ext cx="4978800" cy="1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400"/>
              <a:buChar char="-"/>
            </a:pPr>
            <a:r>
              <a:rPr lang="en-US">
                <a:solidFill>
                  <a:srgbClr val="2A7DBF"/>
                </a:solidFill>
              </a:rPr>
              <a:t>QFM iteratively encodes the input </a:t>
            </a:r>
            <a:r>
              <a:rPr i="1" lang="en-US" sz="1600">
                <a:solidFill>
                  <a:srgbClr val="2A7DBF"/>
                </a:solidFill>
              </a:rPr>
              <a:t>x</a:t>
            </a:r>
            <a:r>
              <a:rPr baseline="-25000" i="1" lang="en-US" sz="1600">
                <a:solidFill>
                  <a:srgbClr val="2A7DBF"/>
                </a:solidFill>
              </a:rPr>
              <a:t>i</a:t>
            </a:r>
            <a:endParaRPr>
              <a:solidFill>
                <a:srgbClr val="2A7DB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400"/>
              <a:buChar char="-"/>
            </a:pPr>
            <a:r>
              <a:rPr lang="en-US">
                <a:solidFill>
                  <a:srgbClr val="2A7DBF"/>
                </a:solidFill>
              </a:rPr>
              <a:t>additionally, there are optimizable parameters 𝜃 included within the quantum circuit</a:t>
            </a:r>
            <a:endParaRPr>
              <a:solidFill>
                <a:srgbClr val="2A7DB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400"/>
              <a:buChar char="-"/>
            </a:pPr>
            <a:r>
              <a:rPr lang="en-US">
                <a:solidFill>
                  <a:srgbClr val="2A7DBF"/>
                </a:solidFill>
              </a:rPr>
              <a:t>repeating blocks of the circuit as indicated on the left increases the entanglement and decreases the expressibility value, which is preferable</a:t>
            </a:r>
            <a:endParaRPr>
              <a:solidFill>
                <a:srgbClr val="2A7DB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</p:txBody>
      </p:sp>
      <p:pic>
        <p:nvPicPr>
          <p:cNvPr id="185" name="Google Shape;1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6150" y="4936400"/>
            <a:ext cx="2248724" cy="14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83475" y="4950225"/>
            <a:ext cx="2248724" cy="1499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17"/>
          <p:cNvCxnSpPr/>
          <p:nvPr/>
        </p:nvCxnSpPr>
        <p:spPr>
          <a:xfrm flipH="1">
            <a:off x="4111225" y="3337638"/>
            <a:ext cx="915300" cy="13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p17"/>
          <p:cNvSpPr txBox="1"/>
          <p:nvPr/>
        </p:nvSpPr>
        <p:spPr>
          <a:xfrm>
            <a:off x="2713375" y="6210300"/>
            <a:ext cx="28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2A7DBF"/>
                </a:solidFill>
              </a:rPr>
              <a:t>Adapted from: Lloyd et al. 2020 (arXiv:2001.03622)</a:t>
            </a:r>
            <a:endParaRPr sz="800">
              <a:solidFill>
                <a:srgbClr val="2A7DBF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2A7DB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75" y="1398850"/>
            <a:ext cx="6709437" cy="447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 txBox="1"/>
          <p:nvPr>
            <p:ph idx="1" type="body"/>
          </p:nvPr>
        </p:nvSpPr>
        <p:spPr>
          <a:xfrm>
            <a:off x="838200" y="1029541"/>
            <a:ext cx="10515600" cy="51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Quantum Circuit Approach</a:t>
            </a:r>
            <a:endParaRPr/>
          </a:p>
        </p:txBody>
      </p:sp>
      <p:sp>
        <p:nvSpPr>
          <p:cNvPr id="196" name="Google Shape;196;p18"/>
          <p:cNvSpPr txBox="1"/>
          <p:nvPr>
            <p:ph type="title"/>
          </p:nvPr>
        </p:nvSpPr>
        <p:spPr>
          <a:xfrm>
            <a:off x="838200" y="365126"/>
            <a:ext cx="10515600" cy="66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Training results</a:t>
            </a:r>
            <a:endParaRPr/>
          </a:p>
        </p:txBody>
      </p:sp>
      <p:sp>
        <p:nvSpPr>
          <p:cNvPr id="197" name="Google Shape;197;p18"/>
          <p:cNvSpPr txBox="1"/>
          <p:nvPr/>
        </p:nvSpPr>
        <p:spPr>
          <a:xfrm>
            <a:off x="838200" y="6139925"/>
            <a:ext cx="105156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Training data set: 8k hits, validation data set: 2k hits, using ADAMAX optimizer, n_layers = 10, hinge embedding loss, lr = 1e-2.</a:t>
            </a:r>
            <a:endParaRPr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7DBF"/>
              </a:solidFill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6615925" y="2853150"/>
            <a:ext cx="5321700" cy="16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400"/>
              <a:buChar char="-"/>
            </a:pPr>
            <a:r>
              <a:rPr lang="en-US">
                <a:solidFill>
                  <a:srgbClr val="2A7DBF"/>
                </a:solidFill>
              </a:rPr>
              <a:t>training time increases with increasing number of gates in the quantum circuit</a:t>
            </a:r>
            <a:endParaRPr>
              <a:solidFill>
                <a:srgbClr val="2A7DB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DBF"/>
              </a:buClr>
              <a:buSzPts val="1400"/>
              <a:buChar char="-"/>
            </a:pPr>
            <a:r>
              <a:rPr lang="en-US">
                <a:solidFill>
                  <a:srgbClr val="2A7DBF"/>
                </a:solidFill>
              </a:rPr>
              <a:t>observation of plateaus in training/validation loss for circuit 5, which includes the highest number of QC parameters in this test </a:t>
            </a:r>
            <a:endParaRPr>
              <a:solidFill>
                <a:srgbClr val="2A7DB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7DBF"/>
              </a:solidFill>
            </a:endParaRPr>
          </a:p>
        </p:txBody>
      </p:sp>
      <p:pic>
        <p:nvPicPr>
          <p:cNvPr id="199" name="Google Shape;1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1325" y="285325"/>
            <a:ext cx="3411650" cy="227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8"/>
          <p:cNvSpPr txBox="1"/>
          <p:nvPr>
            <p:ph idx="11" type="ftr"/>
          </p:nvPr>
        </p:nvSpPr>
        <p:spPr>
          <a:xfrm>
            <a:off x="3408897" y="6366300"/>
            <a:ext cx="537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Carla Rieger</a:t>
            </a:r>
            <a:endParaRPr/>
          </a:p>
        </p:txBody>
      </p:sp>
      <p:pic>
        <p:nvPicPr>
          <p:cNvPr id="201" name="Google Shape;2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7650" y="4319925"/>
            <a:ext cx="5219972" cy="11654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8"/>
          <p:cNvSpPr/>
          <p:nvPr/>
        </p:nvSpPr>
        <p:spPr>
          <a:xfrm>
            <a:off x="10686000" y="4262825"/>
            <a:ext cx="1121100" cy="1222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"/>
          <p:cNvSpPr txBox="1"/>
          <p:nvPr/>
        </p:nvSpPr>
        <p:spPr>
          <a:xfrm>
            <a:off x="7618325" y="6366275"/>
            <a:ext cx="364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2A7DBF"/>
                </a:solidFill>
              </a:rPr>
              <a:t>Ent./Expr. v</a:t>
            </a:r>
            <a:r>
              <a:rPr lang="en-US" sz="800">
                <a:solidFill>
                  <a:srgbClr val="2A7DBF"/>
                </a:solidFill>
              </a:rPr>
              <a:t>alues calculated as in: Sim et al. 2019 (arXiv:1905.10876)</a:t>
            </a:r>
            <a:endParaRPr sz="800">
              <a:solidFill>
                <a:srgbClr val="2A7DBF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2A7DBF"/>
              </a:solidFill>
            </a:endParaRPr>
          </a:p>
        </p:txBody>
      </p:sp>
      <p:sp>
        <p:nvSpPr>
          <p:cNvPr id="204" name="Google Shape;204;p18"/>
          <p:cNvSpPr txBox="1"/>
          <p:nvPr/>
        </p:nvSpPr>
        <p:spPr>
          <a:xfrm>
            <a:off x="1926225" y="6366275"/>
            <a:ext cx="364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2A7DBF"/>
                </a:solidFill>
              </a:rPr>
              <a:t>* mean and indicated std of 3 independent runs, plot without circuit 5 run 3 for better visualization</a:t>
            </a:r>
            <a:endParaRPr sz="800">
              <a:solidFill>
                <a:srgbClr val="2A7DBF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2A7DBF"/>
              </a:solidFill>
            </a:endParaRPr>
          </a:p>
        </p:txBody>
      </p:sp>
      <p:sp>
        <p:nvSpPr>
          <p:cNvPr id="205" name="Google Shape;205;p18"/>
          <p:cNvSpPr txBox="1"/>
          <p:nvPr/>
        </p:nvSpPr>
        <p:spPr>
          <a:xfrm>
            <a:off x="5851100" y="5485325"/>
            <a:ext cx="331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2A7DBF"/>
                </a:solidFill>
              </a:rPr>
              <a:t>*</a:t>
            </a:r>
            <a:endParaRPr sz="1900">
              <a:solidFill>
                <a:srgbClr val="2A7DB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